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5" r:id="rId2"/>
    <p:sldId id="274" r:id="rId3"/>
    <p:sldId id="315" r:id="rId4"/>
    <p:sldId id="314" r:id="rId5"/>
    <p:sldId id="319" r:id="rId6"/>
    <p:sldId id="331" r:id="rId7"/>
    <p:sldId id="316" r:id="rId8"/>
    <p:sldId id="328" r:id="rId9"/>
    <p:sldId id="332" r:id="rId10"/>
    <p:sldId id="320" r:id="rId11"/>
    <p:sldId id="317" r:id="rId12"/>
    <p:sldId id="330" r:id="rId13"/>
    <p:sldId id="326" r:id="rId14"/>
    <p:sldId id="336" r:id="rId15"/>
    <p:sldId id="324" r:id="rId16"/>
    <p:sldId id="325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orient="horz" pos="1428" userDrawn="1">
          <p15:clr>
            <a:srgbClr val="A4A3A4"/>
          </p15:clr>
        </p15:guide>
        <p15:guide id="3" orient="horz" pos="1492" userDrawn="1">
          <p15:clr>
            <a:srgbClr val="A4A3A4"/>
          </p15:clr>
        </p15:guide>
        <p15:guide id="4" orient="horz" pos="2784" userDrawn="1">
          <p15:clr>
            <a:srgbClr val="A4A3A4"/>
          </p15:clr>
        </p15:guide>
        <p15:guide id="5" pos="2909" userDrawn="1">
          <p15:clr>
            <a:srgbClr val="A4A3A4"/>
          </p15:clr>
        </p15:guide>
        <p15:guide id="6" pos="4281" userDrawn="1">
          <p15:clr>
            <a:srgbClr val="A4A3A4"/>
          </p15:clr>
        </p15:guide>
        <p15:guide id="7" pos="4209" userDrawn="1">
          <p15:clr>
            <a:srgbClr val="A4A3A4"/>
          </p15:clr>
        </p15:guide>
        <p15:guide id="8" pos="5581" userDrawn="1">
          <p15:clr>
            <a:srgbClr val="A4A3A4"/>
          </p15:clr>
        </p15:guide>
        <p15:guide id="9" pos="15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/>
    <p:restoredTop sz="95568" autoAdjust="0"/>
  </p:normalViewPr>
  <p:slideViewPr>
    <p:cSldViewPr snapToGrid="0" snapToObjects="1" showGuides="1">
      <p:cViewPr>
        <p:scale>
          <a:sx n="145" d="100"/>
          <a:sy n="145" d="100"/>
        </p:scale>
        <p:origin x="1608" y="848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EB6E-10FD-DD41-A600-A2C079EEF2A5}" type="datetime1">
              <a:rPr lang="en-US" sz="900" smtClean="0"/>
              <a:t>4/4/17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55858-9F25-E24B-B08C-FB33F507EEDE}" type="datetime1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2C6FFA-F8B2-C348-AE6E-F94596D6803F}" type="datetime1">
              <a:rPr lang="en-US" smtClean="0"/>
              <a:t>4/4/17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9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9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7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pic>
        <p:nvPicPr>
          <p:cNvPr id="26" name="Picture 25" descr="NERSC_logo_color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1" y="4416552"/>
            <a:ext cx="2401904" cy="1615494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8" y="6368807"/>
            <a:ext cx="2864157" cy="365125"/>
          </a:xfr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6657" y="6368807"/>
            <a:ext cx="925708" cy="365125"/>
          </a:xfr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734EF53E-E99A-FD40-87C4-5E2E7EE8876D}" type="datetime4">
              <a:rPr lang="en-US" smtClean="0"/>
              <a:t>April 4, 2017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0222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2" y="2383085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35193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3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8" descr="NERSCvertLOCKUP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58" y="1462529"/>
            <a:ext cx="8305800" cy="295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5" y="1413569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8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70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2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1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3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5" y="3555703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70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3" y="3550059"/>
            <a:ext cx="970192" cy="961568"/>
          </a:xfrm>
          <a:prstGeom prst="rect">
            <a:avLst/>
          </a:prstGeom>
        </p:spPr>
      </p:pic>
      <p:pic>
        <p:nvPicPr>
          <p:cNvPr id="23" name="Picture 22" descr="NERSC_logo_color_sm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5" y="3254428"/>
            <a:ext cx="2401904" cy="1615494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70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9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5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4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91173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3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pic>
        <p:nvPicPr>
          <p:cNvPr id="7" name="Picture 1" descr="NERSC-logo-color-transparent-edges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754" y="357659"/>
            <a:ext cx="1558661" cy="59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3" y="179870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8" y="6368807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7" y="6368807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70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5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Relationship Id="rId3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Kirill Lozinskiy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NERSC Storage Systems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3772" y="604372"/>
            <a:ext cx="3949603" cy="3468418"/>
          </a:xfrm>
        </p:spPr>
        <p:txBody>
          <a:bodyPr/>
          <a:lstStyle/>
          <a:p>
            <a:r>
              <a:rPr lang="en-US" dirty="0" smtClean="0"/>
              <a:t>GPFS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HPSS</a:t>
            </a:r>
          </a:p>
          <a:p>
            <a:r>
              <a:rPr lang="en-US" dirty="0" smtClean="0"/>
              <a:t>Interface (GHI)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1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049158-2868-6D47-B456-5E2ECB6440F7}" type="datetime4">
              <a:rPr lang="en-US" smtClean="0"/>
              <a:t>April 4,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Performance Storage System (HPSS)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NERSC deployment in 1998</a:t>
            </a:r>
          </a:p>
          <a:p>
            <a:r>
              <a:rPr lang="en-US" dirty="0" smtClean="0"/>
              <a:t>100+ PB of data</a:t>
            </a:r>
          </a:p>
          <a:p>
            <a:r>
              <a:rPr lang="en-US" dirty="0" smtClean="0"/>
              <a:t>Over 230 million files</a:t>
            </a:r>
          </a:p>
          <a:p>
            <a:r>
              <a:rPr lang="en-US" dirty="0" smtClean="0"/>
              <a:t>~ 5 PB of disk cache</a:t>
            </a:r>
          </a:p>
          <a:p>
            <a:r>
              <a:rPr lang="en-US" dirty="0" smtClean="0"/>
              <a:t>Grows at more than 1 PB per month</a:t>
            </a:r>
          </a:p>
          <a:p>
            <a:r>
              <a:rPr lang="en-US" dirty="0" smtClean="0"/>
              <a:t>40 years of scientific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58" y="5125915"/>
            <a:ext cx="2248084" cy="100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72" y="1337039"/>
            <a:ext cx="2255428" cy="340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51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GPFS/HPSS Interface (GHI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3685" y="5495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2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GPFS/HPSS Interface (GHI)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GHI primary functions</a:t>
            </a:r>
          </a:p>
          <a:p>
            <a:pPr lvl="1"/>
            <a:r>
              <a:rPr lang="en-US" dirty="0" smtClean="0"/>
              <a:t>Space management</a:t>
            </a:r>
          </a:p>
          <a:p>
            <a:pPr lvl="2"/>
            <a:r>
              <a:rPr lang="en-US" dirty="0" smtClean="0"/>
              <a:t>Migrate</a:t>
            </a:r>
          </a:p>
          <a:p>
            <a:pPr lvl="2"/>
            <a:r>
              <a:rPr lang="en-US" dirty="0" smtClean="0"/>
              <a:t>Purge</a:t>
            </a:r>
          </a:p>
          <a:p>
            <a:pPr lvl="2"/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Disaster recovery</a:t>
            </a:r>
          </a:p>
          <a:p>
            <a:pPr lvl="2"/>
            <a:r>
              <a:rPr lang="en-US" dirty="0" smtClean="0"/>
              <a:t>Backup</a:t>
            </a:r>
          </a:p>
          <a:p>
            <a:pPr lvl="2"/>
            <a:r>
              <a:rPr lang="en-US" dirty="0" smtClean="0"/>
              <a:t>Restore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GPFS/HPSS Interface (GHI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GPFS </a:t>
            </a:r>
            <a:r>
              <a:rPr lang="en-US" dirty="0"/>
              <a:t>HSM space </a:t>
            </a:r>
            <a:r>
              <a:rPr lang="en-US" dirty="0" smtClean="0"/>
              <a:t>management / file </a:t>
            </a:r>
            <a:r>
              <a:rPr lang="en-US" dirty="0" smtClean="0"/>
              <a:t>migrations</a:t>
            </a:r>
          </a:p>
          <a:p>
            <a:pPr lvl="1"/>
            <a:r>
              <a:rPr lang="en-US" dirty="0" smtClean="0"/>
              <a:t>GPFS Data Management API (DMAPI) notifies GHI of events</a:t>
            </a:r>
          </a:p>
          <a:p>
            <a:pPr lvl="1"/>
            <a:r>
              <a:rPr lang="en-US" dirty="0"/>
              <a:t>HPSS references are stored as GPFS extended attributes</a:t>
            </a:r>
          </a:p>
          <a:p>
            <a:pPr lvl="1"/>
            <a:r>
              <a:rPr lang="en-US" dirty="0" smtClean="0"/>
              <a:t>GPFS </a:t>
            </a:r>
            <a:r>
              <a:rPr lang="en-US" dirty="0" smtClean="0"/>
              <a:t>ILM </a:t>
            </a:r>
            <a:r>
              <a:rPr lang="en-US" dirty="0" smtClean="0"/>
              <a:t>scans and policies</a:t>
            </a:r>
            <a:endParaRPr lang="en-US" dirty="0" smtClean="0"/>
          </a:p>
          <a:p>
            <a:pPr lvl="2"/>
            <a:r>
              <a:rPr lang="en-US" dirty="0" smtClean="0"/>
              <a:t>ILM scans billions of files in minutes</a:t>
            </a:r>
          </a:p>
          <a:p>
            <a:pPr lvl="2"/>
            <a:r>
              <a:rPr lang="en-US" dirty="0" smtClean="0"/>
              <a:t>Files </a:t>
            </a:r>
            <a:r>
              <a:rPr lang="en-US" dirty="0" smtClean="0"/>
              <a:t>are continuously </a:t>
            </a:r>
            <a:r>
              <a:rPr lang="en-US" dirty="0" smtClean="0"/>
              <a:t>identified and migrated/purged/recalled to/from HPSS per policy</a:t>
            </a:r>
            <a:endParaRPr lang="en-US" dirty="0" smtClean="0"/>
          </a:p>
          <a:p>
            <a:pPr lvl="1"/>
            <a:r>
              <a:rPr lang="en-US" dirty="0" smtClean="0"/>
              <a:t>If GPFS reaches a </a:t>
            </a:r>
            <a:r>
              <a:rPr lang="en-US" dirty="0" smtClean="0"/>
              <a:t>space </a:t>
            </a:r>
            <a:r>
              <a:rPr lang="en-US" dirty="0" smtClean="0"/>
              <a:t>threshold, </a:t>
            </a:r>
            <a:r>
              <a:rPr lang="en-US" dirty="0" smtClean="0"/>
              <a:t>candidates are purged</a:t>
            </a:r>
          </a:p>
          <a:p>
            <a:pPr lvl="1"/>
            <a:r>
              <a:rPr lang="en-US" dirty="0" smtClean="0"/>
              <a:t>When a user requests a file in HPSS, GHI stages it back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files are aggregated </a:t>
            </a:r>
            <a:r>
              <a:rPr lang="en-US" dirty="0" smtClean="0"/>
              <a:t>with a tar like utility to </a:t>
            </a:r>
            <a:r>
              <a:rPr lang="en-US" dirty="0" smtClean="0"/>
              <a:t>improve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Policy rules provide robust data management solutions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GPFS/HPSS Interface (GHI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GPFS </a:t>
            </a:r>
            <a:r>
              <a:rPr lang="en-US" dirty="0"/>
              <a:t>disaster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Provides continuous </a:t>
            </a:r>
            <a:r>
              <a:rPr lang="en-US" dirty="0" smtClean="0"/>
              <a:t>backup via GPFS snapshots</a:t>
            </a:r>
            <a:endParaRPr lang="en-US" dirty="0" smtClean="0"/>
          </a:p>
          <a:p>
            <a:pPr lvl="1"/>
            <a:r>
              <a:rPr lang="en-US" dirty="0" smtClean="0"/>
              <a:t>Stores </a:t>
            </a:r>
            <a:r>
              <a:rPr lang="en-US" dirty="0" smtClean="0"/>
              <a:t>a snapshot of </a:t>
            </a:r>
            <a:r>
              <a:rPr lang="en-US" dirty="0" smtClean="0"/>
              <a:t>an entire GPFS cluster</a:t>
            </a:r>
          </a:p>
          <a:p>
            <a:pPr lvl="2"/>
            <a:r>
              <a:rPr lang="en-US" dirty="0" smtClean="0"/>
              <a:t>Namespace</a:t>
            </a:r>
          </a:p>
          <a:p>
            <a:pPr lvl="2"/>
            <a:r>
              <a:rPr lang="en-US" dirty="0" smtClean="0"/>
              <a:t>File attributes</a:t>
            </a:r>
          </a:p>
          <a:p>
            <a:pPr lvl="2"/>
            <a:r>
              <a:rPr lang="en-US" dirty="0" smtClean="0"/>
              <a:t>ACLs</a:t>
            </a:r>
          </a:p>
          <a:p>
            <a:pPr lvl="2"/>
            <a:r>
              <a:rPr lang="en-US" dirty="0" smtClean="0"/>
              <a:t>DMAPI attributes</a:t>
            </a:r>
          </a:p>
          <a:p>
            <a:pPr lvl="1"/>
            <a:r>
              <a:rPr lang="en-US" dirty="0" smtClean="0"/>
              <a:t>Restore aims to bring GPFS back as fast as possible</a:t>
            </a:r>
          </a:p>
          <a:p>
            <a:pPr lvl="1"/>
            <a:r>
              <a:rPr lang="en-US" dirty="0" smtClean="0"/>
              <a:t>ILM stages files back based on specified priority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14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GPFS/HPSS Interface (GHI)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75" y="1644162"/>
            <a:ext cx="4992272" cy="4035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8109" y="5885819"/>
            <a:ext cx="368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 smtClean="0"/>
              <a:t>www.hpss-collaboration.org</a:t>
            </a:r>
            <a:r>
              <a:rPr lang="en-US" sz="1200" dirty="0" smtClean="0"/>
              <a:t>/</a:t>
            </a:r>
            <a:r>
              <a:rPr lang="en-US" sz="1200" dirty="0" err="1" smtClean="0"/>
              <a:t>hpss_for_gpfs.shtml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12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Birds of </a:t>
            </a:r>
            <a:r>
              <a:rPr lang="en-US" smtClean="0"/>
              <a:t>a Feather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16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Energy Research Scientific Computing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/>
              <a:t>IBM Spectrum </a:t>
            </a:r>
            <a:r>
              <a:rPr lang="en-US" dirty="0" smtClean="0"/>
              <a:t>Scale | General </a:t>
            </a:r>
            <a:r>
              <a:rPr lang="en-US" dirty="0"/>
              <a:t>Parallel File System (GPFS) </a:t>
            </a:r>
            <a:endParaRPr lang="en-US" dirty="0" smtClean="0"/>
          </a:p>
          <a:p>
            <a:pPr lvl="1"/>
            <a:r>
              <a:rPr lang="en-US" dirty="0" smtClean="0"/>
              <a:t>High Performance Storage System (HPSS)</a:t>
            </a:r>
          </a:p>
          <a:p>
            <a:r>
              <a:rPr lang="en-US" dirty="0" smtClean="0"/>
              <a:t>GPFS/HPSS Interface (GHI)</a:t>
            </a:r>
          </a:p>
          <a:p>
            <a:pPr lvl="1"/>
            <a:r>
              <a:rPr lang="en-US" dirty="0" smtClean="0"/>
              <a:t>GPFS HSM space </a:t>
            </a:r>
            <a:r>
              <a:rPr lang="en-US" dirty="0" smtClean="0"/>
              <a:t>management with ILM</a:t>
            </a:r>
            <a:endParaRPr lang="en-US" dirty="0" smtClean="0"/>
          </a:p>
          <a:p>
            <a:pPr lvl="1"/>
            <a:r>
              <a:rPr lang="en-US" dirty="0" smtClean="0"/>
              <a:t>GPFS disaster recovery</a:t>
            </a:r>
          </a:p>
          <a:p>
            <a:r>
              <a:rPr lang="en-US" dirty="0" smtClean="0"/>
              <a:t>Birds of a Feather (</a:t>
            </a:r>
            <a:r>
              <a:rPr lang="en-US" dirty="0" err="1" smtClean="0"/>
              <a:t>BoF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6656" y="6368807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IBM Spectrum Scale</a:t>
            </a:r>
            <a:br>
              <a:rPr lang="en-US" dirty="0" smtClean="0"/>
            </a:br>
            <a:r>
              <a:rPr lang="en-US" dirty="0" smtClean="0"/>
              <a:t>General Parallel File System (GPFS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GPFS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46" b="29946"/>
          <a:stretch/>
        </p:blipFill>
        <p:spPr>
          <a:xfrm>
            <a:off x="2286001" y="2066598"/>
            <a:ext cx="4571999" cy="371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6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IBM Spectrum Scale</a:t>
            </a:r>
            <a:br>
              <a:rPr lang="en-US" dirty="0" smtClean="0"/>
            </a:br>
            <a:r>
              <a:rPr lang="en-US" dirty="0" smtClean="0"/>
              <a:t>General Parallel File System (GPFS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GPFS?</a:t>
            </a:r>
          </a:p>
          <a:p>
            <a:pPr lvl="1"/>
            <a:r>
              <a:rPr lang="en-US" dirty="0"/>
              <a:t>A true parallel </a:t>
            </a:r>
            <a:r>
              <a:rPr lang="en-US" dirty="0" smtClean="0"/>
              <a:t>and clustered </a:t>
            </a:r>
            <a:r>
              <a:rPr lang="en-US" dirty="0"/>
              <a:t>file system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and scalability</a:t>
            </a:r>
          </a:p>
          <a:p>
            <a:pPr lvl="1"/>
            <a:r>
              <a:rPr lang="en-US" dirty="0" smtClean="0"/>
              <a:t>Transparent cloud </a:t>
            </a:r>
            <a:r>
              <a:rPr lang="en-US" dirty="0" err="1" smtClean="0"/>
              <a:t>tiering</a:t>
            </a:r>
            <a:endParaRPr lang="en-US" dirty="0" smtClean="0"/>
          </a:p>
          <a:p>
            <a:pPr lvl="1"/>
            <a:r>
              <a:rPr lang="en-US" dirty="0" smtClean="0"/>
              <a:t>Simplified administration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 smtClean="0"/>
              <a:t>Lifecycle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 smtClean="0"/>
              <a:t>(ILM</a:t>
            </a:r>
            <a:r>
              <a:rPr lang="en-US" dirty="0" smtClean="0"/>
              <a:t>) policy scans</a:t>
            </a:r>
            <a:endParaRPr lang="en-US" dirty="0" smtClean="0"/>
          </a:p>
          <a:p>
            <a:pPr lvl="1"/>
            <a:r>
              <a:rPr lang="en-US" dirty="0" smtClean="0"/>
              <a:t>And more. </a:t>
            </a:r>
            <a:r>
              <a:rPr lang="en-US" dirty="0" smtClean="0"/>
              <a:t>. .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HPSS?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7" y="2936631"/>
            <a:ext cx="4572056" cy="154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Performance Storage System (HPSS)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Hierarchical </a:t>
            </a:r>
            <a:r>
              <a:rPr lang="en-US" dirty="0" smtClean="0"/>
              <a:t>storage </a:t>
            </a:r>
            <a:r>
              <a:rPr lang="en-US" dirty="0"/>
              <a:t>manager (HSM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Tape</a:t>
            </a:r>
          </a:p>
          <a:p>
            <a:pPr lvl="1"/>
            <a:r>
              <a:rPr lang="en-US" dirty="0" smtClean="0"/>
              <a:t>Object</a:t>
            </a:r>
            <a:endParaRPr lang="en-US" dirty="0"/>
          </a:p>
          <a:p>
            <a:r>
              <a:rPr lang="en-US" dirty="0" smtClean="0"/>
              <a:t>HPSS system components</a:t>
            </a:r>
          </a:p>
          <a:p>
            <a:pPr lvl="1"/>
            <a:r>
              <a:rPr lang="en-US" dirty="0" smtClean="0"/>
              <a:t>HPSS Core Server</a:t>
            </a:r>
          </a:p>
          <a:p>
            <a:pPr lvl="1"/>
            <a:r>
              <a:rPr lang="en-US" dirty="0" smtClean="0"/>
              <a:t>HPSS Data Mover</a:t>
            </a:r>
          </a:p>
          <a:p>
            <a:r>
              <a:rPr lang="en-US" dirty="0" smtClean="0"/>
              <a:t>Primarily </a:t>
            </a:r>
            <a:r>
              <a:rPr lang="en-US" dirty="0" smtClean="0"/>
              <a:t>tape oriented</a:t>
            </a:r>
          </a:p>
          <a:p>
            <a:r>
              <a:rPr lang="en-US" dirty="0" smtClean="0"/>
              <a:t>Designed for very large (</a:t>
            </a:r>
            <a:r>
              <a:rPr lang="en-US" dirty="0" err="1" smtClean="0"/>
              <a:t>exascale</a:t>
            </a:r>
            <a:r>
              <a:rPr lang="en-US" dirty="0" smtClean="0"/>
              <a:t>) HPC storage</a:t>
            </a:r>
          </a:p>
          <a:p>
            <a:r>
              <a:rPr lang="en-US" dirty="0" smtClean="0"/>
              <a:t>Developed in collaboration by five DOE Labs and IBM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485" r="2122" b="19756"/>
          <a:stretch/>
        </p:blipFill>
        <p:spPr>
          <a:xfrm>
            <a:off x="5239928" y="1846385"/>
            <a:ext cx="3408785" cy="278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04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Performance Storage System (HPSS)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protection</a:t>
            </a:r>
          </a:p>
          <a:p>
            <a:pPr lvl="1"/>
            <a:r>
              <a:rPr lang="en-US" dirty="0" smtClean="0"/>
              <a:t>Redundant Array of Independent Tapes (RAIT)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irroring</a:t>
            </a:r>
          </a:p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2" y="3164186"/>
            <a:ext cx="6300588" cy="29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9767"/>
            <a:ext cx="8229600" cy="446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1" t="28411" r="52165" b="48062"/>
          <a:stretch/>
        </p:blipFill>
        <p:spPr>
          <a:xfrm>
            <a:off x="1657024" y="1471744"/>
            <a:ext cx="5829952" cy="4478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7" t="43010" r="53270" b="48536"/>
          <a:stretch/>
        </p:blipFill>
        <p:spPr>
          <a:xfrm>
            <a:off x="3135688" y="1465758"/>
            <a:ext cx="2887646" cy="448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2" t="46054" r="54620" b="52160"/>
          <a:stretch/>
        </p:blipFill>
        <p:spPr>
          <a:xfrm>
            <a:off x="2875329" y="1465758"/>
            <a:ext cx="3408363" cy="447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9" y="1487789"/>
            <a:ext cx="7243562" cy="4462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91" y="1710096"/>
            <a:ext cx="7239868" cy="4017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3" y="4149200"/>
            <a:ext cx="2071623" cy="1907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HPSS?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mr-IN" smtClean="0"/>
              <a:t>Data Movement BoF                                             Spectrum Scale User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RSC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581</Words>
  <Application>Microsoft Macintosh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Helvetica Neue Bold Condensed</vt:lpstr>
      <vt:lpstr>Mangal</vt:lpstr>
      <vt:lpstr>Arial</vt:lpstr>
      <vt:lpstr>NERSC</vt:lpstr>
      <vt:lpstr>Kirill Lozinskiy NERSC Storage Systems Group</vt:lpstr>
      <vt:lpstr>Topics</vt:lpstr>
      <vt:lpstr>Overview</vt:lpstr>
      <vt:lpstr>IBM Spectrum Scale General Parallel File System (GPFS)</vt:lpstr>
      <vt:lpstr>IBM Spectrum Scale General Parallel File System (GPFS)</vt:lpstr>
      <vt:lpstr>HPSS?</vt:lpstr>
      <vt:lpstr>High Performance Storage System (HPSS)</vt:lpstr>
      <vt:lpstr>High Performance Storage System (HPSS)</vt:lpstr>
      <vt:lpstr>Who uses HPSS?</vt:lpstr>
      <vt:lpstr>High Performance Storage System (HPSS)</vt:lpstr>
      <vt:lpstr>GPFS/HPSS Interface (GHI)</vt:lpstr>
      <vt:lpstr>GPFS/HPSS Interface (GHI)</vt:lpstr>
      <vt:lpstr>GPFS/HPSS Interface (GHI)</vt:lpstr>
      <vt:lpstr>GPFS/HPSS Interface (GHI)</vt:lpstr>
      <vt:lpstr>GPFS/HPSS Interface (GHI)</vt:lpstr>
      <vt:lpstr>Birds of a Feather</vt:lpstr>
      <vt:lpstr>National Energy Research Scientific Computing Center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Microsoft Office User</cp:lastModifiedBy>
  <cp:revision>176</cp:revision>
  <cp:lastPrinted>2012-06-09T14:57:01Z</cp:lastPrinted>
  <dcterms:created xsi:type="dcterms:W3CDTF">2012-09-05T15:57:49Z</dcterms:created>
  <dcterms:modified xsi:type="dcterms:W3CDTF">2017-04-04T22:53:49Z</dcterms:modified>
</cp:coreProperties>
</file>