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05" r:id="rId2"/>
    <p:sldId id="312" r:id="rId3"/>
    <p:sldId id="314" r:id="rId4"/>
    <p:sldId id="313" r:id="rId5"/>
    <p:sldId id="315" r:id="rId6"/>
    <p:sldId id="317" r:id="rId7"/>
    <p:sldId id="316" r:id="rId8"/>
    <p:sldId id="318" r:id="rId9"/>
    <p:sldId id="319" r:id="rId10"/>
    <p:sldId id="320" r:id="rId11"/>
    <p:sldId id="324" r:id="rId12"/>
    <p:sldId id="325" r:id="rId13"/>
    <p:sldId id="326" r:id="rId14"/>
    <p:sldId id="327" r:id="rId15"/>
    <p:sldId id="328" r:id="rId16"/>
    <p:sldId id="304" r:id="rId17"/>
    <p:sldId id="321" r:id="rId18"/>
    <p:sldId id="322" r:id="rId19"/>
    <p:sldId id="323" r:id="rId20"/>
    <p:sldId id="310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98989"/>
    <a:srgbClr val="008000"/>
    <a:srgbClr val="4FA556"/>
    <a:srgbClr val="82C387"/>
    <a:srgbClr val="82C376"/>
    <a:srgbClr val="229246"/>
    <a:srgbClr val="F8961D"/>
    <a:srgbClr val="194963"/>
    <a:srgbClr val="D2E3EB"/>
    <a:srgbClr val="23AB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584" autoAdjust="0"/>
  </p:normalViewPr>
  <p:slideViewPr>
    <p:cSldViewPr snapToGrid="0" snapToObjects="1" showGuides="1">
      <p:cViewPr>
        <p:scale>
          <a:sx n="145" d="100"/>
          <a:sy n="145" d="100"/>
        </p:scale>
        <p:origin x="-656" y="112"/>
      </p:cViewPr>
      <p:guideLst>
        <p:guide orient="horz" pos="3288"/>
        <p:guide orient="horz" pos="1428"/>
        <p:guide orient="horz" pos="1492"/>
        <p:guide orient="horz" pos="2784"/>
        <p:guide pos="2909"/>
        <p:guide pos="4281"/>
        <p:guide pos="4209"/>
        <p:guide pos="5581"/>
        <p:guide pos="151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z="900" smtClean="0"/>
              <a:t>NERSC Presentation</a:t>
            </a:r>
            <a:endParaRPr lang="en-US" sz="9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3D68A3-9B80-584C-9BEB-F8B43CF5A651}" type="datetime1">
              <a:rPr lang="en-US" sz="900" smtClean="0"/>
              <a:pPr/>
              <a:t>4/5/17</a:t>
            </a:fld>
            <a:endParaRPr lang="en-US" sz="9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sz="9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F58F80-FCEC-C745-BEA9-0BA1921C5D36}" type="slidenum">
              <a:rPr lang="en-US" sz="900" smtClean="0"/>
              <a:pPr/>
              <a:t>‹#›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057137354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FEAFF0-7375-1D4A-A389-D6238357B121}" type="datetime1">
              <a:rPr lang="en-US" smtClean="0"/>
              <a:pPr/>
              <a:t>4/5/17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B511CB-48C6-1D49-AC56-5A39CE8EA9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984579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 the primary role of this project to:</a:t>
            </a:r>
          </a:p>
          <a:p>
            <a:pPr lvl="1"/>
            <a:r>
              <a:rPr lang="en-US" dirty="0" smtClean="0"/>
              <a:t>Analyze data from experiments/ observational facilities; OR</a:t>
            </a:r>
          </a:p>
          <a:p>
            <a:pPr lvl="1"/>
            <a:r>
              <a:rPr lang="en-US" dirty="0" smtClean="0"/>
              <a:t>Create tools and algorithms for analyzing </a:t>
            </a:r>
            <a:r>
              <a:rPr lang="en-US" dirty="0" err="1" smtClean="0"/>
              <a:t>exp</a:t>
            </a:r>
            <a:r>
              <a:rPr lang="en-US" dirty="0" smtClean="0"/>
              <a:t>/</a:t>
            </a:r>
            <a:r>
              <a:rPr lang="en-US" dirty="0" err="1" smtClean="0"/>
              <a:t>obs</a:t>
            </a:r>
            <a:r>
              <a:rPr lang="en-US" dirty="0" smtClean="0"/>
              <a:t> data; OR</a:t>
            </a:r>
          </a:p>
          <a:p>
            <a:pPr lvl="1"/>
            <a:r>
              <a:rPr lang="en-US" dirty="0" smtClean="0"/>
              <a:t>Combining models and simulations with </a:t>
            </a:r>
            <a:r>
              <a:rPr lang="en-US" dirty="0" err="1" smtClean="0"/>
              <a:t>exp</a:t>
            </a:r>
            <a:r>
              <a:rPr lang="en-US" dirty="0" smtClean="0"/>
              <a:t>/</a:t>
            </a:r>
            <a:r>
              <a:rPr lang="en-US" dirty="0" err="1" smtClean="0"/>
              <a:t>obs</a:t>
            </a:r>
            <a:r>
              <a:rPr lang="en-US" dirty="0" smtClean="0"/>
              <a:t> data?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FEAFF0-7375-1D4A-A389-D6238357B121}" type="datetime1">
              <a:rPr lang="en-US" smtClean="0"/>
              <a:pPr/>
              <a:t>4/5/17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11CB-48C6-1D49-AC56-5A39CE8EA9E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525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some pretty pictures?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NERSC Presentation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FEAFF0-7375-1D4A-A389-D6238357B121}" type="datetime1">
              <a:rPr lang="en-US" smtClean="0"/>
              <a:pPr/>
              <a:t>4/5/17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11CB-48C6-1D49-AC56-5A39CE8EA9E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4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4.png"/><Relationship Id="rId7" Type="http://schemas.openxmlformats.org/officeDocument/2006/relationships/image" Target="../media/image6.png"/><Relationship Id="rId8" Type="http://schemas.openxmlformats.org/officeDocument/2006/relationships/image" Target="../media/image3.png"/><Relationship Id="rId9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624388" y="4764682"/>
            <a:ext cx="4214812" cy="933450"/>
          </a:xfrm>
        </p:spPr>
        <p:txBody>
          <a:bodyPr anchor="ctr" anchorCtr="0">
            <a:normAutofit/>
          </a:bodyPr>
          <a:lstStyle>
            <a:lvl1pPr marL="0" indent="0">
              <a:defRPr sz="2800"/>
            </a:lvl1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2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74786" y="595580"/>
            <a:ext cx="3470021" cy="3468418"/>
          </a:xfrm>
        </p:spPr>
        <p:txBody>
          <a:bodyPr lIns="45720" tIns="45720" rIns="45720" anchor="ctr" anchorCtr="0"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dirty="0" smtClean="0"/>
              <a:t>Click to edit Master title styles</a:t>
            </a:r>
          </a:p>
        </p:txBody>
      </p:sp>
      <p:pic>
        <p:nvPicPr>
          <p:cNvPr id="26" name="Picture 25" descr="NERSC_logo_color_sm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950" y="4416552"/>
            <a:ext cx="2401904" cy="1615494"/>
          </a:xfrm>
          <a:prstGeom prst="rect">
            <a:avLst/>
          </a:prstGeom>
        </p:spPr>
      </p:pic>
      <p:sp>
        <p:nvSpPr>
          <p:cNvPr id="11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239927" y="6368805"/>
            <a:ext cx="2864157" cy="365125"/>
          </a:xfrm>
        </p:spPr>
        <p:txBody>
          <a:bodyPr/>
          <a:lstStyle/>
          <a:p>
            <a:r>
              <a:rPr lang="en-US" smtClean="0"/>
              <a:t>Footer Information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116656" y="6368805"/>
            <a:ext cx="925708" cy="365125"/>
          </a:xfr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smtClean="0"/>
              <a:t> -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6"/>
          </p:nvPr>
        </p:nvSpPr>
        <p:spPr>
          <a:xfrm>
            <a:off x="4624388" y="57819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400" b="1" i="0">
                <a:solidFill>
                  <a:schemeClr val="accent5"/>
                </a:solidFill>
              </a:defRPr>
            </a:lvl1pPr>
          </a:lstStyle>
          <a:p>
            <a:fld id="{D897A66F-DFB6-CB44-8B31-7FAB7C20B0C7}" type="datetime4">
              <a:rPr lang="en-US" smtClean="0"/>
              <a:t>April 5, 2017</a:t>
            </a:fld>
            <a:endParaRPr lang="en-US" dirty="0"/>
          </a:p>
        </p:txBody>
      </p:sp>
      <p:pic>
        <p:nvPicPr>
          <p:cNvPr id="14" name="Picture Placeholder 17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7" r="-467"/>
          <a:stretch>
            <a:fillRect/>
          </a:stretch>
        </p:blipFill>
        <p:spPr>
          <a:xfrm>
            <a:off x="4624388" y="231648"/>
            <a:ext cx="2057400" cy="2057400"/>
          </a:xfrm>
          <a:prstGeom prst="rect">
            <a:avLst/>
          </a:prstGeom>
        </p:spPr>
      </p:pic>
      <p:pic>
        <p:nvPicPr>
          <p:cNvPr id="15" name="Picture Placeholder 19"/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95" r="-895"/>
          <a:stretch>
            <a:fillRect/>
          </a:stretch>
        </p:blipFill>
        <p:spPr>
          <a:xfrm>
            <a:off x="4636639" y="2383083"/>
            <a:ext cx="960120" cy="960120"/>
          </a:xfrm>
          <a:prstGeom prst="rect">
            <a:avLst/>
          </a:prstGeom>
        </p:spPr>
      </p:pic>
      <p:pic>
        <p:nvPicPr>
          <p:cNvPr id="16" name="Picture Placeholder 18"/>
          <p:cNvPicPr>
            <a:picLocks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7" r="-467"/>
          <a:stretch>
            <a:fillRect/>
          </a:stretch>
        </p:blipFill>
        <p:spPr>
          <a:xfrm>
            <a:off x="6767402" y="231648"/>
            <a:ext cx="2057400" cy="2057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720221" y="3454985"/>
            <a:ext cx="961567" cy="9615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0221" y="2383083"/>
            <a:ext cx="955924" cy="9559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635192" y="3454985"/>
            <a:ext cx="961567" cy="961568"/>
          </a:xfrm>
          <a:prstGeom prst="rect">
            <a:avLst/>
          </a:prstGeom>
        </p:spPr>
      </p:pic>
      <p:pic>
        <p:nvPicPr>
          <p:cNvPr id="2" name="Picture 1" descr="m152_Ott_s271115_snap.png"/>
          <p:cNvPicPr>
            <a:picLocks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7402" y="2377440"/>
            <a:ext cx="2057400" cy="203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03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smtClean="0"/>
              <a:t> -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Information</a:t>
            </a:r>
            <a:endParaRPr lang="en-US" dirty="0"/>
          </a:p>
        </p:txBody>
      </p:sp>
      <p:pic>
        <p:nvPicPr>
          <p:cNvPr id="6" name="Picture 1" descr="NERSC-logo-color-transparent-edges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 userDrawn="1"/>
        </p:nvCxnSpPr>
        <p:spPr>
          <a:xfrm flipV="1">
            <a:off x="360342" y="1033027"/>
            <a:ext cx="8457072" cy="18814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342" y="4450221"/>
            <a:ext cx="8499496" cy="769479"/>
          </a:xfrm>
        </p:spPr>
        <p:txBody>
          <a:bodyPr anchor="ctr" anchorCtr="0">
            <a:normAutofit/>
          </a:bodyPr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Footer Information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smtClean="0"/>
              <a:t> -</a:t>
            </a:r>
            <a:endParaRPr lang="en-US" dirty="0"/>
          </a:p>
        </p:txBody>
      </p:sp>
      <p:pic>
        <p:nvPicPr>
          <p:cNvPr id="6" name="Picture 8" descr="NERSCvertLOCKUP.ai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358" y="1462527"/>
            <a:ext cx="8305800" cy="295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274564" y="1413567"/>
            <a:ext cx="6404872" cy="20391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897" y="1499558"/>
            <a:ext cx="5937121" cy="1859978"/>
          </a:xfrm>
        </p:spPr>
        <p:txBody>
          <a:bodyPr anchor="ctr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7" name="Picture 10" descr="DOE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329"/>
          <a:stretch>
            <a:fillRect/>
          </a:stretch>
        </p:blipFill>
        <p:spPr bwMode="auto">
          <a:xfrm>
            <a:off x="247292" y="6277668"/>
            <a:ext cx="2209800" cy="50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114766"/>
                </a:solidFill>
              </a:defRPr>
            </a:lvl1pPr>
          </a:lstStyle>
          <a:p>
            <a:r>
              <a:rPr lang="en-US" dirty="0" smtClean="0"/>
              <a:t>Footer Information</a:t>
            </a:r>
            <a:endParaRPr lang="en-US" dirty="0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114766"/>
                </a:solidFill>
              </a:defRPr>
            </a:lvl1pPr>
          </a:lstStyle>
          <a:p>
            <a:r>
              <a:rPr lang="en-US" dirty="0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dirty="0" smtClean="0"/>
              <a:t> -</a:t>
            </a:r>
            <a:endParaRPr lang="en-US" dirty="0"/>
          </a:p>
        </p:txBody>
      </p:sp>
      <p:sp>
        <p:nvSpPr>
          <p:cNvPr id="16" name="Subtitle 2"/>
          <p:cNvSpPr txBox="1">
            <a:spLocks/>
          </p:cNvSpPr>
          <p:nvPr userDrawn="1"/>
        </p:nvSpPr>
        <p:spPr>
          <a:xfrm>
            <a:off x="1983841" y="3810610"/>
            <a:ext cx="4214812" cy="467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1983840" y="2382290"/>
            <a:ext cx="6586999" cy="933450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defRPr sz="28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Helvetica Neue Bold Condensed"/>
              <a:ea typeface="+mj-ea"/>
              <a:cs typeface="Helvetica Neue Bold Condensed"/>
            </a:endParaRPr>
          </a:p>
        </p:txBody>
      </p:sp>
      <p:pic>
        <p:nvPicPr>
          <p:cNvPr id="13" name="Picture Placeholder 19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95" r="-895"/>
          <a:stretch>
            <a:fillRect/>
          </a:stretch>
        </p:blipFill>
        <p:spPr>
          <a:xfrm>
            <a:off x="3534123" y="3555702"/>
            <a:ext cx="1004970" cy="9559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4814" y="3555702"/>
            <a:ext cx="955924" cy="9559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717869" y="3550059"/>
            <a:ext cx="961567" cy="961568"/>
          </a:xfrm>
          <a:prstGeom prst="rect">
            <a:avLst/>
          </a:prstGeom>
        </p:spPr>
      </p:pic>
      <p:pic>
        <p:nvPicPr>
          <p:cNvPr id="21" name="Picture Placeholder 17"/>
          <p:cNvPicPr>
            <a:picLocks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7" r="-467"/>
          <a:stretch>
            <a:fillRect/>
          </a:stretch>
        </p:blipFill>
        <p:spPr>
          <a:xfrm>
            <a:off x="6783338" y="1413567"/>
            <a:ext cx="2057400" cy="2039112"/>
          </a:xfrm>
          <a:prstGeom prst="rect">
            <a:avLst/>
          </a:prstGeom>
        </p:spPr>
      </p:pic>
      <p:pic>
        <p:nvPicPr>
          <p:cNvPr id="22" name="Picture Placeholder 18"/>
          <p:cNvPicPr>
            <a:picLocks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7" r="-467"/>
          <a:stretch>
            <a:fillRect/>
          </a:stretch>
        </p:blipFill>
        <p:spPr>
          <a:xfrm>
            <a:off x="4643122" y="3550059"/>
            <a:ext cx="970192" cy="961568"/>
          </a:xfrm>
          <a:prstGeom prst="rect">
            <a:avLst/>
          </a:prstGeom>
        </p:spPr>
      </p:pic>
      <p:pic>
        <p:nvPicPr>
          <p:cNvPr id="23" name="Picture 22" descr="NERSC_logo_color_sm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74" y="3254428"/>
            <a:ext cx="2401904" cy="1615494"/>
          </a:xfrm>
          <a:prstGeom prst="rect">
            <a:avLst/>
          </a:prstGeom>
        </p:spPr>
      </p:pic>
      <p:pic>
        <p:nvPicPr>
          <p:cNvPr id="20" name="Picture 19" descr="m152_Ott_s271115_snap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3678" y="3550059"/>
            <a:ext cx="960120" cy="96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84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6" name="Picture 1" descr="NERSC-logo-color-transparent-edges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 userDrawn="1"/>
        </p:nvCxnSpPr>
        <p:spPr>
          <a:xfrm flipV="1">
            <a:off x="360342" y="1033027"/>
            <a:ext cx="8457072" cy="18814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0" descr="DOE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329"/>
          <a:stretch>
            <a:fillRect/>
          </a:stretch>
        </p:blipFill>
        <p:spPr bwMode="auto">
          <a:xfrm>
            <a:off x="247292" y="6277668"/>
            <a:ext cx="2209800" cy="50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114766"/>
                </a:solidFill>
              </a:defRPr>
            </a:lvl1pPr>
          </a:lstStyle>
          <a:p>
            <a:r>
              <a:rPr lang="en-US" dirty="0" smtClean="0"/>
              <a:t>Footer Information</a:t>
            </a:r>
            <a:endParaRPr lang="en-US" dirty="0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114766"/>
                </a:solidFill>
              </a:defRPr>
            </a:lvl1pPr>
          </a:lstStyle>
          <a:p>
            <a:r>
              <a:rPr lang="en-US" dirty="0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dirty="0" smtClean="0"/>
              <a:t> -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60480"/>
            <a:ext cx="4038600" cy="48656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60480"/>
            <a:ext cx="4038600" cy="48656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smtClean="0"/>
              <a:t> -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Information</a:t>
            </a:r>
            <a:endParaRPr lang="en-US" dirty="0"/>
          </a:p>
        </p:txBody>
      </p:sp>
      <p:pic>
        <p:nvPicPr>
          <p:cNvPr id="7" name="Picture 1" descr="NERSC-logo-color-transparent-edges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 userDrawn="1"/>
        </p:nvCxnSpPr>
        <p:spPr>
          <a:xfrm flipV="1">
            <a:off x="360342" y="1033027"/>
            <a:ext cx="8457072" cy="18814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5080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90565"/>
            <a:ext cx="4040188" cy="423559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80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90565"/>
            <a:ext cx="4041775" cy="423559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smtClean="0"/>
              <a:t> -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Information</a:t>
            </a:r>
            <a:endParaRPr lang="en-US" dirty="0"/>
          </a:p>
        </p:txBody>
      </p:sp>
      <p:pic>
        <p:nvPicPr>
          <p:cNvPr id="9" name="Picture 1" descr="NERSC-logo-color-transparent-edges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 userDrawn="1"/>
        </p:nvCxnSpPr>
        <p:spPr>
          <a:xfrm flipV="1">
            <a:off x="360342" y="1033027"/>
            <a:ext cx="8457072" cy="18814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smtClean="0"/>
              <a:t> -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Information</a:t>
            </a:r>
            <a:endParaRPr lang="en-US" dirty="0"/>
          </a:p>
        </p:txBody>
      </p:sp>
      <p:pic>
        <p:nvPicPr>
          <p:cNvPr id="5" name="Picture 1" descr="NERSC-logo-color-transparent-edges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 userDrawn="1"/>
        </p:nvCxnSpPr>
        <p:spPr>
          <a:xfrm flipV="1">
            <a:off x="360342" y="1033027"/>
            <a:ext cx="8457072" cy="18814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smtClean="0"/>
              <a:t> -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Information</a:t>
            </a:r>
            <a:endParaRPr lang="en-US" dirty="0"/>
          </a:p>
        </p:txBody>
      </p:sp>
      <p:pic>
        <p:nvPicPr>
          <p:cNvPr id="4" name="Picture 1" descr="NERSC-logo-color-transparent-edges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 flipV="1">
            <a:off x="360342" y="1033027"/>
            <a:ext cx="8457072" cy="18814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1171"/>
            <a:ext cx="3008313" cy="1030519"/>
          </a:xfrm>
        </p:spPr>
        <p:txBody>
          <a:bodyPr anchor="ctr" anchorCtr="0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91171"/>
            <a:ext cx="5111750" cy="493499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328798"/>
            <a:ext cx="3008313" cy="379736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smtClean="0"/>
              <a:t> -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Information</a:t>
            </a:r>
            <a:endParaRPr lang="en-US" dirty="0"/>
          </a:p>
        </p:txBody>
      </p:sp>
      <p:pic>
        <p:nvPicPr>
          <p:cNvPr id="7" name="Picture 1" descr="NERSC-logo-color-transparent-edges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32047"/>
            <a:ext cx="5486400" cy="34955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smtClean="0"/>
              <a:t> -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Information</a:t>
            </a:r>
            <a:endParaRPr lang="en-US" dirty="0"/>
          </a:p>
        </p:txBody>
      </p:sp>
      <p:pic>
        <p:nvPicPr>
          <p:cNvPr id="7" name="Picture 1" descr="NERSC-logo-color-transparent-edges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342" y="179868"/>
            <a:ext cx="6819032" cy="769479"/>
          </a:xfrm>
          <a:prstGeom prst="rect">
            <a:avLst/>
          </a:prstGeom>
        </p:spPr>
        <p:txBody>
          <a:bodyPr vert="horz" lIns="91440" tIns="0" rIns="91440" bIns="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830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114766"/>
                </a:solidFill>
              </a:defRPr>
            </a:lvl1pPr>
          </a:lstStyle>
          <a:p>
            <a:r>
              <a:rPr lang="en-US" dirty="0" smtClean="0"/>
              <a:t>Footer Information</a:t>
            </a:r>
            <a:endParaRPr lang="en-US" dirty="0"/>
          </a:p>
        </p:txBody>
      </p:sp>
      <p:sp>
        <p:nvSpPr>
          <p:cNvPr id="18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114766"/>
                </a:solidFill>
              </a:defRPr>
            </a:lvl1pPr>
          </a:lstStyle>
          <a:p>
            <a:r>
              <a:rPr lang="en-US" dirty="0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dirty="0" smtClean="0"/>
              <a:t> -</a:t>
            </a:r>
            <a:endParaRPr lang="en-US" dirty="0"/>
          </a:p>
        </p:txBody>
      </p:sp>
      <p:pic>
        <p:nvPicPr>
          <p:cNvPr id="9" name="Picture 10" descr="DOE 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329"/>
          <a:stretch>
            <a:fillRect/>
          </a:stretch>
        </p:blipFill>
        <p:spPr bwMode="auto">
          <a:xfrm>
            <a:off x="247292" y="6277668"/>
            <a:ext cx="2209800" cy="50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LBNL_Logo-Full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7394" y="6277227"/>
            <a:ext cx="590020" cy="50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marL="228600" indent="-228600" algn="l" defTabSz="457200" rtl="0" eaLnBrk="1" latinLnBrk="0" hangingPunct="1">
        <a:spcBef>
          <a:spcPct val="0"/>
        </a:spcBef>
        <a:buNone/>
        <a:defRPr sz="3200" b="0" i="0" u="none" kern="1200" cap="none">
          <a:solidFill>
            <a:schemeClr val="tx2"/>
          </a:solidFill>
          <a:latin typeface="Helvetica Neue Bold Condensed"/>
          <a:ea typeface="+mj-ea"/>
          <a:cs typeface="Helvetica Neue Bold Condense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gif"/><Relationship Id="rId6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3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g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24388" y="4764681"/>
            <a:ext cx="4214812" cy="1164905"/>
          </a:xfrm>
        </p:spPr>
        <p:txBody>
          <a:bodyPr>
            <a:normAutofit/>
          </a:bodyPr>
          <a:lstStyle/>
          <a:p>
            <a:r>
              <a:rPr lang="en-US" dirty="0" smtClean="0"/>
              <a:t>Lisa Gerhardt</a:t>
            </a:r>
            <a:br>
              <a:rPr lang="en-US" dirty="0" smtClean="0"/>
            </a:br>
            <a:r>
              <a:rPr lang="en-US" sz="2000" dirty="0" smtClean="0"/>
              <a:t>Data &amp; Analytics Group, NERSC</a:t>
            </a:r>
            <a:br>
              <a:rPr lang="en-US" sz="2000" dirty="0" smtClean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Data Management Framework at NERSC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1</a:t>
            </a:fld>
            <a:r>
              <a:rPr lang="en-US" smtClean="0"/>
              <a:t> -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6"/>
          </p:nvPr>
        </p:nvSpPr>
        <p:spPr>
          <a:xfrm>
            <a:off x="4624388" y="6147113"/>
            <a:ext cx="2133600" cy="365125"/>
          </a:xfrm>
        </p:spPr>
        <p:txBody>
          <a:bodyPr/>
          <a:lstStyle/>
          <a:p>
            <a:fld id="{1F55A960-75D8-F841-A442-7DB93901541C}" type="datetime4">
              <a:rPr lang="en-US" smtClean="0"/>
              <a:t>April 5, 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973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Dashboard: Live 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https://portal-</a:t>
            </a:r>
            <a:r>
              <a:rPr lang="en-US" dirty="0" err="1"/>
              <a:t>auth.nersc.gov</a:t>
            </a:r>
            <a:r>
              <a:rPr lang="en-US" dirty="0"/>
              <a:t>/project/</a:t>
            </a:r>
            <a:r>
              <a:rPr lang="en-US" dirty="0" err="1"/>
              <a:t>mpccc</a:t>
            </a:r>
            <a:r>
              <a:rPr lang="en-US" dirty="0"/>
              <a:t>/</a:t>
            </a:r>
            <a:r>
              <a:rPr lang="en-US" dirty="0" err="1"/>
              <a:t>agreiner</a:t>
            </a:r>
            <a:r>
              <a:rPr lang="en-US" dirty="0"/>
              <a:t>/</a:t>
            </a:r>
            <a:r>
              <a:rPr lang="en-US" dirty="0" err="1"/>
              <a:t>mynersc-dev</a:t>
            </a:r>
            <a:r>
              <a:rPr lang="en-US" dirty="0"/>
              <a:t>/live/data-</a:t>
            </a:r>
            <a:r>
              <a:rPr lang="en-US" dirty="0" err="1"/>
              <a:t>mgt.php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10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132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Dashboard: 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Expand to </a:t>
            </a:r>
            <a:r>
              <a:rPr lang="en-US" dirty="0" err="1" smtClean="0"/>
              <a:t>Lustre</a:t>
            </a:r>
            <a:r>
              <a:rPr lang="en-US" dirty="0" smtClean="0"/>
              <a:t> and HPSS file systems</a:t>
            </a:r>
          </a:p>
          <a:p>
            <a:pPr lvl="1"/>
            <a:r>
              <a:rPr lang="en-US" dirty="0" smtClean="0"/>
              <a:t>Challenging because </a:t>
            </a:r>
            <a:r>
              <a:rPr lang="en-US" dirty="0" err="1" smtClean="0"/>
              <a:t>Lustre</a:t>
            </a:r>
            <a:r>
              <a:rPr lang="en-US" dirty="0" smtClean="0"/>
              <a:t> tools cannot keep up with file system usage and can cause file system outages</a:t>
            </a:r>
          </a:p>
          <a:p>
            <a:pPr lvl="1"/>
            <a:r>
              <a:rPr lang="en-US" dirty="0" smtClean="0"/>
              <a:t>HPSS DB not designed for high speed dumps of information</a:t>
            </a:r>
          </a:p>
          <a:p>
            <a:r>
              <a:rPr lang="en-US" dirty="0" smtClean="0"/>
              <a:t>Add tools for project leads to fix drifted permissions</a:t>
            </a:r>
          </a:p>
          <a:p>
            <a:pPr lvl="1"/>
            <a:r>
              <a:rPr lang="en-US" dirty="0" smtClean="0"/>
              <a:t>Trigger ILM policies</a:t>
            </a:r>
          </a:p>
          <a:p>
            <a:r>
              <a:rPr lang="en-US" dirty="0" smtClean="0"/>
              <a:t>Enable functionality for users to “walk” and search across the file system</a:t>
            </a:r>
          </a:p>
          <a:p>
            <a:pPr lvl="1"/>
            <a:r>
              <a:rPr lang="en-US" dirty="0" smtClean="0"/>
              <a:t>UI and framework design underway now for project file system</a:t>
            </a:r>
          </a:p>
          <a:p>
            <a:r>
              <a:rPr lang="en-US" dirty="0" smtClean="0"/>
              <a:t>Central hub for other tools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11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825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Framework: Future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Data Mover</a:t>
            </a:r>
          </a:p>
          <a:p>
            <a:pPr lvl="1"/>
            <a:r>
              <a:rPr lang="en-US" dirty="0" smtClean="0"/>
              <a:t>Goal: Automate movement between the tiers</a:t>
            </a:r>
          </a:p>
          <a:p>
            <a:pPr lvl="2"/>
            <a:r>
              <a:rPr lang="en-US" dirty="0" smtClean="0"/>
              <a:t>Detect when new file has appeared or meets some criteria (like unread for 6 months)</a:t>
            </a:r>
          </a:p>
          <a:p>
            <a:pPr lvl="2"/>
            <a:r>
              <a:rPr lang="en-US" dirty="0" smtClean="0"/>
              <a:t>Copy (or move) file to another file system</a:t>
            </a:r>
          </a:p>
          <a:p>
            <a:pPr lvl="2"/>
            <a:r>
              <a:rPr lang="en-US" dirty="0" smtClean="0"/>
              <a:t>Notify user when it has completed</a:t>
            </a:r>
          </a:p>
          <a:p>
            <a:pPr lvl="1"/>
            <a:r>
              <a:rPr lang="en-US" smtClean="0"/>
              <a:t>Leverage </a:t>
            </a:r>
            <a:r>
              <a:rPr lang="en-US" smtClean="0"/>
              <a:t>AFM and </a:t>
            </a:r>
            <a:r>
              <a:rPr lang="en-US" dirty="0" err="1" smtClean="0"/>
              <a:t>Robinhood</a:t>
            </a:r>
            <a:r>
              <a:rPr lang="en-US" dirty="0" smtClean="0"/>
              <a:t> to move data between tiers</a:t>
            </a:r>
          </a:p>
          <a:p>
            <a:pPr lvl="2"/>
            <a:r>
              <a:rPr lang="en-US" dirty="0" smtClean="0"/>
              <a:t>Write scripts to for tools to invoke when moving data between file systems</a:t>
            </a:r>
          </a:p>
          <a:p>
            <a:pPr lvl="1"/>
            <a:r>
              <a:rPr lang="en-US" dirty="0" smtClean="0"/>
              <a:t>Working on test implementation of Spectrum Scale / HPSS integration (GHI)</a:t>
            </a:r>
          </a:p>
          <a:p>
            <a:pPr lvl="2"/>
            <a:r>
              <a:rPr lang="en-US" dirty="0" smtClean="0"/>
              <a:t>Needs careful deployment and limitation to avoid issues with both file systems</a:t>
            </a:r>
          </a:p>
          <a:p>
            <a:pPr lvl="2"/>
            <a:r>
              <a:rPr lang="en-US" dirty="0" smtClean="0"/>
              <a:t>Could address many of the needs of experimental groups at NERSC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12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590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Framework: Future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Workflow support</a:t>
            </a:r>
          </a:p>
          <a:p>
            <a:pPr lvl="1"/>
            <a:r>
              <a:rPr lang="en-US" dirty="0" smtClean="0"/>
              <a:t>Many complicated pipelines rely on the appearance of data to trigger</a:t>
            </a:r>
          </a:p>
          <a:p>
            <a:pPr lvl="1"/>
            <a:r>
              <a:rPr lang="en-US" dirty="0" smtClean="0"/>
              <a:t>Now: use </a:t>
            </a:r>
            <a:r>
              <a:rPr lang="en-US" dirty="0" err="1" smtClean="0"/>
              <a:t>crons</a:t>
            </a:r>
            <a:r>
              <a:rPr lang="en-US" dirty="0" smtClean="0"/>
              <a:t> and find to trigger</a:t>
            </a:r>
          </a:p>
          <a:p>
            <a:pPr lvl="1"/>
            <a:r>
              <a:rPr lang="en-US" dirty="0" smtClean="0"/>
              <a:t>Future: </a:t>
            </a:r>
          </a:p>
          <a:p>
            <a:pPr lvl="2"/>
            <a:r>
              <a:rPr lang="en-US" dirty="0" smtClean="0"/>
              <a:t>Use data dashboard tools to detect appearance of files</a:t>
            </a:r>
          </a:p>
          <a:p>
            <a:pPr lvl="2"/>
            <a:r>
              <a:rPr lang="en-US" dirty="0" smtClean="0"/>
              <a:t>Extend ILM and </a:t>
            </a:r>
            <a:r>
              <a:rPr lang="en-US" dirty="0" err="1" smtClean="0"/>
              <a:t>Robinhood</a:t>
            </a:r>
            <a:r>
              <a:rPr lang="en-US" dirty="0" smtClean="0"/>
              <a:t> script hooks to run user created scripts to update DBs, calc. checksums, archive data, send emails, etc.</a:t>
            </a:r>
          </a:p>
          <a:p>
            <a:r>
              <a:rPr lang="en-US" dirty="0" smtClean="0"/>
              <a:t>Metadata support</a:t>
            </a:r>
          </a:p>
          <a:p>
            <a:pPr lvl="1"/>
            <a:r>
              <a:rPr lang="en-US" dirty="0" smtClean="0"/>
              <a:t>Leverage Spectrum Scale and HPSS extended attributes to embed user-created metadata into the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13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875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NERSC is working on a framework to address many of user’s data management challenges</a:t>
            </a:r>
          </a:p>
          <a:p>
            <a:r>
              <a:rPr lang="en-US" dirty="0" smtClean="0"/>
              <a:t>Still in the early stages, if you’re interested in collaborating, please let me know</a:t>
            </a:r>
          </a:p>
          <a:p>
            <a:r>
              <a:rPr lang="en-US" dirty="0" smtClean="0"/>
              <a:t>Data volumes will only increase, so developing data management tools will be critical in the </a:t>
            </a:r>
            <a:r>
              <a:rPr lang="en-US" dirty="0" err="1" smtClean="0"/>
              <a:t>exabyte</a:t>
            </a:r>
            <a:r>
              <a:rPr lang="en-US" dirty="0" smtClean="0"/>
              <a:t> and </a:t>
            </a:r>
            <a:r>
              <a:rPr lang="en-US" dirty="0" err="1" smtClean="0"/>
              <a:t>exascale</a:t>
            </a:r>
            <a:r>
              <a:rPr lang="en-US" dirty="0" smtClean="0"/>
              <a:t> 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14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544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NERSC Data Management Group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Lisa Gerhardt, Annette Greiner, Damian Hazen, </a:t>
            </a:r>
            <a:r>
              <a:rPr lang="en-US" dirty="0" err="1" smtClean="0"/>
              <a:t>Rei</a:t>
            </a:r>
            <a:r>
              <a:rPr lang="en-US" dirty="0" smtClean="0"/>
              <a:t> Lee, Kirill </a:t>
            </a:r>
            <a:r>
              <a:rPr lang="en-US" dirty="0" err="1" smtClean="0"/>
              <a:t>Lozinskiy</a:t>
            </a:r>
            <a:r>
              <a:rPr lang="en-US" dirty="0" smtClean="0"/>
              <a:t>, </a:t>
            </a:r>
            <a:r>
              <a:rPr lang="en-US" dirty="0" err="1" smtClean="0"/>
              <a:t>Bhupender</a:t>
            </a:r>
            <a:r>
              <a:rPr lang="en-US" dirty="0" smtClean="0"/>
              <a:t> Thakur, Jeff Porter, Wayne </a:t>
            </a:r>
            <a:r>
              <a:rPr lang="en-US" dirty="0" err="1" smtClean="0"/>
              <a:t>Hurlbert</a:t>
            </a:r>
            <a:r>
              <a:rPr lang="en-US" dirty="0" smtClean="0"/>
              <a:t>, Dave Paul, Oliver </a:t>
            </a:r>
            <a:r>
              <a:rPr lang="en-US" dirty="0" err="1" smtClean="0"/>
              <a:t>Ruebel</a:t>
            </a:r>
            <a:r>
              <a:rPr lang="en-US" smtClean="0"/>
              <a:t>, Deborah Bard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15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63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Energy Research Scientific Computing Center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16</a:t>
            </a:fld>
            <a:r>
              <a:rPr lang="en-US" smtClean="0"/>
              <a:t> -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17</a:t>
            </a:fld>
            <a:r>
              <a:rPr lang="en-US" smtClean="0"/>
              <a:t> -</a:t>
            </a:r>
            <a:endParaRPr lang="en-US" dirty="0"/>
          </a:p>
        </p:txBody>
      </p:sp>
      <p:pic>
        <p:nvPicPr>
          <p:cNvPr id="5" name="Picture 4" descr="Screen Shot 2017-04-02 at 4.16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911"/>
            <a:ext cx="9144000" cy="485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25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18</a:t>
            </a:fld>
            <a:r>
              <a:rPr lang="en-US" smtClean="0"/>
              <a:t> -</a:t>
            </a:r>
            <a:endParaRPr lang="en-US" dirty="0"/>
          </a:p>
        </p:txBody>
      </p:sp>
      <p:pic>
        <p:nvPicPr>
          <p:cNvPr id="5" name="Picture 4" descr="Screen Shot 2017-04-02 at 4.17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0"/>
            <a:ext cx="62474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827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19</a:t>
            </a:fld>
            <a:r>
              <a:rPr lang="en-US" smtClean="0"/>
              <a:t> -</a:t>
            </a:r>
            <a:endParaRPr lang="en-US" dirty="0"/>
          </a:p>
        </p:txBody>
      </p:sp>
      <p:pic>
        <p:nvPicPr>
          <p:cNvPr id="5" name="Picture 4" descr="Screen Shot 2017-04-02 at 4.17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0"/>
            <a:ext cx="7531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2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on Science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342" y="1143000"/>
            <a:ext cx="5016500" cy="4830764"/>
          </a:xfrm>
        </p:spPr>
        <p:txBody>
          <a:bodyPr/>
          <a:lstStyle/>
          <a:p>
            <a:r>
              <a:rPr lang="en-US" dirty="0" smtClean="0"/>
              <a:t>NERSC supports the broad mission needs of the six DOE Office of Science program offices</a:t>
            </a:r>
          </a:p>
          <a:p>
            <a:r>
              <a:rPr lang="en-US" dirty="0" smtClean="0"/>
              <a:t>6,000 users and </a:t>
            </a:r>
            <a:r>
              <a:rPr lang="en-US" dirty="0" smtClean="0">
                <a:solidFill>
                  <a:srgbClr val="000000"/>
                </a:solidFill>
              </a:rPr>
              <a:t>750 </a:t>
            </a:r>
            <a:r>
              <a:rPr lang="en-US" dirty="0" smtClean="0"/>
              <a:t>projects </a:t>
            </a:r>
          </a:p>
          <a:p>
            <a:r>
              <a:rPr lang="en-US" dirty="0" smtClean="0"/>
              <a:t>2,078 referred publications in 2015</a:t>
            </a:r>
          </a:p>
          <a:p>
            <a:r>
              <a:rPr lang="en-US" dirty="0" smtClean="0"/>
              <a:t>2015 Nobel prize in physics supported by NERSC systems and archive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2</a:t>
            </a:fld>
            <a:r>
              <a:rPr lang="en-US" smtClean="0"/>
              <a:t> -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2119" y="1636564"/>
            <a:ext cx="1396374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043" y="2254262"/>
            <a:ext cx="1376926" cy="182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7793" y="3465364"/>
            <a:ext cx="1366345" cy="1828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7151" y="1478330"/>
            <a:ext cx="1386968" cy="1828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6034" y="3662729"/>
            <a:ext cx="1376017" cy="182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7320" y="4199124"/>
            <a:ext cx="1337008" cy="18247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8493" y="4083062"/>
            <a:ext cx="1377771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04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FS for different uses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Lustre</a:t>
            </a:r>
            <a:r>
              <a:rPr lang="en-US" dirty="0" smtClean="0"/>
              <a:t> “scratch” and Burst Buffer</a:t>
            </a:r>
          </a:p>
          <a:p>
            <a:pPr lvl="1"/>
            <a:r>
              <a:rPr lang="en-US" dirty="0" smtClean="0"/>
              <a:t>Ephemeral storage, data purged if not accessed, user-based quotas and permissions</a:t>
            </a:r>
          </a:p>
          <a:p>
            <a:pPr lvl="1"/>
            <a:r>
              <a:rPr lang="en-US" dirty="0" smtClean="0"/>
              <a:t>Intended for active data used for running computations</a:t>
            </a:r>
          </a:p>
          <a:p>
            <a:r>
              <a:rPr lang="en-US" dirty="0" smtClean="0"/>
              <a:t>Spectrum scale “project” file system</a:t>
            </a:r>
          </a:p>
          <a:p>
            <a:pPr lvl="1"/>
            <a:r>
              <a:rPr lang="en-US" dirty="0" smtClean="0"/>
              <a:t>Medium term storage, data never purged, group quota and permissions (each science group has a separate </a:t>
            </a:r>
            <a:r>
              <a:rPr lang="en-US" dirty="0" err="1" smtClean="0"/>
              <a:t>fileset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Intended for shared data needed by entire science group, will be used for computing in the near future</a:t>
            </a:r>
          </a:p>
          <a:p>
            <a:r>
              <a:rPr lang="en-US" dirty="0" smtClean="0"/>
              <a:t>HPSS Tape Archive</a:t>
            </a:r>
          </a:p>
          <a:p>
            <a:pPr lvl="1"/>
            <a:r>
              <a:rPr lang="en-US" dirty="0" smtClean="0"/>
              <a:t>Long term storage, data never purged, user-based and group quotas and permissions</a:t>
            </a:r>
          </a:p>
          <a:p>
            <a:pPr lvl="1"/>
            <a:r>
              <a:rPr lang="en-US" dirty="0" smtClean="0"/>
              <a:t>Intended for permanent archival of scientific data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20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094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NERSC Resources at a Glance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- </a:t>
            </a:r>
            <a:fld id="{D174BAF6-F8F2-EF4F-936C-8DF63288C82F}" type="slidenum">
              <a:rPr lang="en-US" smtClean="0"/>
              <a:pPr/>
              <a:t>3</a:t>
            </a:fld>
            <a:r>
              <a:rPr lang="en-US" dirty="0" smtClean="0"/>
              <a:t> -</a:t>
            </a:r>
            <a:endParaRPr lang="en-US" dirty="0"/>
          </a:p>
        </p:txBody>
      </p:sp>
      <p:pic>
        <p:nvPicPr>
          <p:cNvPr id="5" name="Picture 4" descr="NERSC-Cabinet-Cori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" t="24673" r="24183" b="28595"/>
          <a:stretch/>
        </p:blipFill>
        <p:spPr>
          <a:xfrm>
            <a:off x="3701742" y="1099844"/>
            <a:ext cx="4820263" cy="1559498"/>
          </a:xfrm>
          <a:prstGeom prst="rect">
            <a:avLst/>
          </a:prstGeom>
        </p:spPr>
      </p:pic>
      <p:pic>
        <p:nvPicPr>
          <p:cNvPr id="7" name="Picture 6" descr="edison_qb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04" y="2117369"/>
            <a:ext cx="2641886" cy="14894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10118" y="1103223"/>
            <a:ext cx="2811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Cori: 30PFs, </a:t>
            </a:r>
          </a:p>
          <a:p>
            <a:pPr algn="ctr"/>
            <a:r>
              <a:rPr lang="en-US" dirty="0" smtClean="0"/>
              <a:t>28</a:t>
            </a:r>
            <a:r>
              <a:rPr lang="en-US" dirty="0" smtClean="0"/>
              <a:t>PB </a:t>
            </a:r>
            <a:r>
              <a:rPr lang="en-US" dirty="0" err="1" smtClean="0"/>
              <a:t>Lustre</a:t>
            </a:r>
            <a:r>
              <a:rPr lang="en-US" dirty="0" smtClean="0"/>
              <a:t> File System</a:t>
            </a:r>
          </a:p>
          <a:p>
            <a:pPr algn="ctr"/>
            <a:r>
              <a:rPr lang="en-US" dirty="0" smtClean="0"/>
              <a:t>700 GB/s </a:t>
            </a:r>
            <a:r>
              <a:rPr lang="en-US" dirty="0" err="1" smtClean="0"/>
              <a:t>agg</a:t>
            </a:r>
            <a:r>
              <a:rPr lang="en-US" dirty="0" smtClean="0"/>
              <a:t> BW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7773" y="3082159"/>
            <a:ext cx="22885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Edison: ~3PFs, </a:t>
            </a:r>
          </a:p>
          <a:p>
            <a:r>
              <a:rPr lang="en-US" dirty="0" smtClean="0"/>
              <a:t>8PB </a:t>
            </a:r>
            <a:r>
              <a:rPr lang="en-US" dirty="0" err="1" smtClean="0"/>
              <a:t>Lustre</a:t>
            </a:r>
            <a:r>
              <a:rPr lang="en-US" dirty="0" smtClean="0"/>
              <a:t> File System</a:t>
            </a:r>
          </a:p>
          <a:p>
            <a:r>
              <a:rPr lang="en-US" dirty="0" smtClean="0"/>
              <a:t>150 GB / s </a:t>
            </a:r>
            <a:r>
              <a:rPr lang="en-US" dirty="0" err="1" smtClean="0"/>
              <a:t>agg</a:t>
            </a:r>
            <a:r>
              <a:rPr lang="en-US" dirty="0" smtClean="0"/>
              <a:t> BW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6062" y="5934670"/>
            <a:ext cx="316339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7PB Spectrum Scale File System</a:t>
            </a:r>
          </a:p>
          <a:p>
            <a:r>
              <a:rPr lang="en-US" dirty="0" smtClean="0"/>
              <a:t>20TB/project and buy-in model</a:t>
            </a:r>
          </a:p>
          <a:p>
            <a:r>
              <a:rPr lang="en-US" dirty="0" smtClean="0"/>
              <a:t>150 GB /s </a:t>
            </a:r>
            <a:r>
              <a:rPr lang="en-US" dirty="0" err="1" smtClean="0"/>
              <a:t>agg</a:t>
            </a:r>
            <a:r>
              <a:rPr lang="en-US" dirty="0" smtClean="0"/>
              <a:t> BW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29414" y="5940504"/>
            <a:ext cx="2895619" cy="91749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HPSS Archive: ~100 PBs</a:t>
            </a:r>
          </a:p>
          <a:p>
            <a:r>
              <a:rPr lang="en-US" dirty="0" smtClean="0"/>
              <a:t>Front end disk cache sized to hold </a:t>
            </a:r>
            <a:r>
              <a:rPr lang="en-US" dirty="0" smtClean="0"/>
              <a:t>30 </a:t>
            </a:r>
            <a:r>
              <a:rPr lang="en-US" dirty="0" smtClean="0"/>
              <a:t>days of data</a:t>
            </a:r>
          </a:p>
        </p:txBody>
      </p:sp>
      <p:pic>
        <p:nvPicPr>
          <p:cNvPr id="3" name="Picture 2" descr="Cori_BB_Blade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071" y="2352411"/>
            <a:ext cx="3035847" cy="1974459"/>
          </a:xfrm>
          <a:prstGeom prst="rect">
            <a:avLst/>
          </a:prstGeom>
        </p:spPr>
      </p:pic>
      <p:pic>
        <p:nvPicPr>
          <p:cNvPr id="8" name="Picture 7" descr="HPSS-09-vert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493" y="3074275"/>
            <a:ext cx="1895373" cy="285822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66037" y="4314907"/>
            <a:ext cx="2605456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Burst Buffer: 1.8PB NVRAM </a:t>
            </a:r>
            <a:r>
              <a:rPr lang="en-US" dirty="0" err="1" smtClean="0"/>
              <a:t>DataWarp</a:t>
            </a:r>
            <a:r>
              <a:rPr lang="en-US" dirty="0" smtClean="0"/>
              <a:t> File System</a:t>
            </a:r>
          </a:p>
          <a:p>
            <a:pPr algn="ctr"/>
            <a:r>
              <a:rPr lang="en-US" dirty="0" smtClean="0"/>
              <a:t>1.8TB/s </a:t>
            </a:r>
            <a:r>
              <a:rPr lang="en-US" dirty="0" err="1" smtClean="0"/>
              <a:t>agg</a:t>
            </a:r>
            <a:r>
              <a:rPr lang="en-US" dirty="0" smtClean="0"/>
              <a:t> BW </a:t>
            </a:r>
          </a:p>
        </p:txBody>
      </p:sp>
      <p:pic>
        <p:nvPicPr>
          <p:cNvPr id="9" name="Picture 8" descr="NGF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7" y="4134180"/>
            <a:ext cx="2675760" cy="178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55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Data Workloads Are Significant at NERSC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01E815D-975C-0B45-BD41-0E6E83CC7F2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8" name="Picture 7" descr="Screen Shot 2017-04-02 at 5.13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619" y="3512207"/>
            <a:ext cx="7409794" cy="314262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185" y="1310699"/>
            <a:ext cx="8274607" cy="242923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More than 1/3 of projects at NERSC involve the analysis / simulation of experimental or observational data from detectors or other apparatus</a:t>
            </a:r>
          </a:p>
          <a:p>
            <a:r>
              <a:rPr lang="en-US" dirty="0" smtClean="0"/>
              <a:t>Moving and managing data is consuming a larger and larger fraction of scientists time. Common issues across groups at NERSC:</a:t>
            </a:r>
          </a:p>
          <a:p>
            <a:pPr lvl="1"/>
            <a:r>
              <a:rPr lang="en-US" dirty="0" smtClean="0"/>
              <a:t>Finding files and understanding data</a:t>
            </a:r>
          </a:p>
          <a:p>
            <a:pPr lvl="1"/>
            <a:r>
              <a:rPr lang="en-US" dirty="0" smtClean="0"/>
              <a:t>Moving data</a:t>
            </a:r>
          </a:p>
          <a:p>
            <a:pPr lvl="1"/>
            <a:r>
              <a:rPr lang="en-US" dirty="0" smtClean="0"/>
              <a:t>Triggering workflows</a:t>
            </a:r>
          </a:p>
        </p:txBody>
      </p:sp>
    </p:spTree>
    <p:extLst>
      <p:ext uri="{BB962C8B-B14F-4D97-AF65-F5344CB8AC3E}">
        <p14:creationId xmlns:p14="http://schemas.microsoft.com/office/powerpoint/2010/main" val="2711944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Lifecycle at NERSC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2552" y="1295399"/>
            <a:ext cx="4824248" cy="515094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Lively file system</a:t>
            </a:r>
          </a:p>
          <a:p>
            <a:pPr lvl="1"/>
            <a:r>
              <a:rPr lang="en-US" dirty="0" smtClean="0"/>
              <a:t>Scratch has 13 PB of data and 1.2B </a:t>
            </a:r>
            <a:r>
              <a:rPr lang="en-US" dirty="0" err="1" smtClean="0"/>
              <a:t>inodes</a:t>
            </a:r>
            <a:r>
              <a:rPr lang="en-US" dirty="0" smtClean="0"/>
              <a:t>. Average 18M files modified and 0.4 PB of data read per day</a:t>
            </a:r>
          </a:p>
          <a:p>
            <a:pPr lvl="1"/>
            <a:r>
              <a:rPr lang="en-US" dirty="0" smtClean="0"/>
              <a:t>Project has 6PB and 880M </a:t>
            </a:r>
            <a:r>
              <a:rPr lang="en-US" dirty="0" err="1" smtClean="0"/>
              <a:t>inodes</a:t>
            </a:r>
            <a:r>
              <a:rPr lang="en-US" dirty="0" smtClean="0"/>
              <a:t>. Average fluctuation in number of </a:t>
            </a:r>
            <a:r>
              <a:rPr lang="en-US" dirty="0" err="1" smtClean="0"/>
              <a:t>inodes</a:t>
            </a:r>
            <a:r>
              <a:rPr lang="en-US" dirty="0" smtClean="0"/>
              <a:t> is 1M and 7 TB of data deleted or created per day</a:t>
            </a:r>
          </a:p>
          <a:p>
            <a:pPr lvl="1"/>
            <a:r>
              <a:rPr lang="en-US" dirty="0" smtClean="0"/>
              <a:t>HPSS increases by ~</a:t>
            </a:r>
            <a:r>
              <a:rPr lang="en-US" dirty="0" smtClean="0"/>
              <a:t>30TB </a:t>
            </a:r>
            <a:r>
              <a:rPr lang="en-US" dirty="0" smtClean="0"/>
              <a:t>/ day</a:t>
            </a:r>
          </a:p>
          <a:p>
            <a:r>
              <a:rPr lang="en-US" dirty="0" smtClean="0"/>
              <a:t>Only traditional Linux tools</a:t>
            </a:r>
          </a:p>
          <a:p>
            <a:pPr lvl="1"/>
            <a:r>
              <a:rPr lang="en-US" dirty="0" smtClean="0"/>
              <a:t>“</a:t>
            </a:r>
            <a:r>
              <a:rPr lang="en-US" dirty="0" err="1" smtClean="0"/>
              <a:t>ls</a:t>
            </a:r>
            <a:r>
              <a:rPr lang="en-US" dirty="0" smtClean="0"/>
              <a:t>”, “find”, and “du” to see usage</a:t>
            </a:r>
          </a:p>
          <a:p>
            <a:pPr lvl="1"/>
            <a:r>
              <a:rPr lang="en-US" dirty="0" smtClean="0"/>
              <a:t>All movement between tiers is manual: “</a:t>
            </a:r>
            <a:r>
              <a:rPr lang="en-US" dirty="0" err="1" smtClean="0"/>
              <a:t>cp</a:t>
            </a:r>
            <a:r>
              <a:rPr lang="en-US" dirty="0" smtClean="0"/>
              <a:t>”, “mv”, “</a:t>
            </a:r>
            <a:r>
              <a:rPr lang="en-US" dirty="0" err="1" smtClean="0"/>
              <a:t>hsi</a:t>
            </a:r>
            <a:r>
              <a:rPr lang="en-US" dirty="0" smtClean="0"/>
              <a:t> put”, “</a:t>
            </a:r>
            <a:r>
              <a:rPr lang="en-US" dirty="0" err="1" smtClean="0"/>
              <a:t>htar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5</a:t>
            </a:fld>
            <a:r>
              <a:rPr lang="en-US" smtClean="0"/>
              <a:t> -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27618" y="1434943"/>
            <a:ext cx="1326004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Scratch / BB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5228" y="2701159"/>
            <a:ext cx="851515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Project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57282" y="4071006"/>
            <a:ext cx="816303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HPSS</a:t>
            </a:r>
          </a:p>
        </p:txBody>
      </p:sp>
      <p:cxnSp>
        <p:nvCxnSpPr>
          <p:cNvPr id="21" name="Straight Arrow Connector 20"/>
          <p:cNvCxnSpPr>
            <a:stCxn id="7" idx="1"/>
            <a:endCxn id="8" idx="0"/>
          </p:cNvCxnSpPr>
          <p:nvPr/>
        </p:nvCxnSpPr>
        <p:spPr>
          <a:xfrm flipH="1">
            <a:off x="910986" y="1619609"/>
            <a:ext cx="216632" cy="1081550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8" idx="2"/>
            <a:endCxn id="9" idx="1"/>
          </p:cNvCxnSpPr>
          <p:nvPr/>
        </p:nvCxnSpPr>
        <p:spPr>
          <a:xfrm>
            <a:off x="910986" y="3070491"/>
            <a:ext cx="646296" cy="1185181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stCxn id="7" idx="3"/>
            <a:endCxn id="9" idx="3"/>
          </p:cNvCxnSpPr>
          <p:nvPr/>
        </p:nvCxnSpPr>
        <p:spPr>
          <a:xfrm flipH="1">
            <a:off x="2373585" y="1619609"/>
            <a:ext cx="80037" cy="2636063"/>
          </a:xfrm>
          <a:prstGeom prst="bentConnector3">
            <a:avLst>
              <a:gd name="adj1" fmla="val -285618"/>
            </a:avLst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8" idx="3"/>
            <a:endCxn id="7" idx="2"/>
          </p:cNvCxnSpPr>
          <p:nvPr/>
        </p:nvCxnSpPr>
        <p:spPr>
          <a:xfrm flipV="1">
            <a:off x="1336743" y="1804275"/>
            <a:ext cx="453877" cy="10815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3"/>
            <a:endCxn id="9" idx="0"/>
          </p:cNvCxnSpPr>
          <p:nvPr/>
        </p:nvCxnSpPr>
        <p:spPr>
          <a:xfrm>
            <a:off x="1336743" y="2885825"/>
            <a:ext cx="628691" cy="118518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6004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Store Example: </a:t>
            </a:r>
            <a:r>
              <a:rPr lang="en-US" dirty="0" err="1" smtClean="0"/>
              <a:t>Majorana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6</a:t>
            </a:fld>
            <a:r>
              <a:rPr lang="en-US" smtClean="0"/>
              <a:t> -</a:t>
            </a:r>
            <a:endParaRPr lang="en-US" dirty="0"/>
          </a:p>
        </p:txBody>
      </p:sp>
      <p:pic>
        <p:nvPicPr>
          <p:cNvPr id="6" name="Picture 5" descr="majoran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6" y="1340944"/>
            <a:ext cx="3430723" cy="2451538"/>
          </a:xfrm>
          <a:prstGeom prst="rect">
            <a:avLst/>
          </a:prstGeom>
        </p:spPr>
      </p:pic>
      <p:pic>
        <p:nvPicPr>
          <p:cNvPr id="7" name="Picture 6" descr="majorana tru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419" y="1131177"/>
            <a:ext cx="5618752" cy="3160548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4379310"/>
            <a:ext cx="8229600" cy="183443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100 TB on project, 200 TB in HPSS</a:t>
            </a:r>
          </a:p>
          <a:p>
            <a:r>
              <a:rPr lang="en-US" dirty="0" smtClean="0"/>
              <a:t>Data Mirror at NERSC 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iles are aggregated by month and put into HPSS, but sometimes there are stragglers</a:t>
            </a:r>
          </a:p>
          <a:p>
            <a:r>
              <a:rPr lang="en-US" dirty="0" smtClean="0"/>
              <a:t>Project directory shared among 60 users</a:t>
            </a:r>
          </a:p>
          <a:p>
            <a:pPr lvl="1"/>
            <a:r>
              <a:rPr lang="en-US" dirty="0" smtClean="0"/>
              <a:t>Frequently hit their quota and see permissions drift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585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Flow Example: 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7</a:t>
            </a:fld>
            <a:r>
              <a:rPr lang="en-US" smtClean="0"/>
              <a:t> -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3406806"/>
            <a:ext cx="9144000" cy="3451194"/>
            <a:chOff x="0" y="1701800"/>
            <a:chExt cx="9144000" cy="3451194"/>
          </a:xfrm>
        </p:grpSpPr>
        <p:pic>
          <p:nvPicPr>
            <p:cNvPr id="5" name="Picture 4" descr="ALS Pic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01800"/>
              <a:ext cx="9144000" cy="345119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615794" y="3801241"/>
              <a:ext cx="15240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615794" y="3820946"/>
              <a:ext cx="1270000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Analysis on</a:t>
              </a:r>
            </a:p>
            <a:p>
              <a:pPr algn="ctr"/>
              <a:r>
                <a:rPr lang="en-US" sz="1200" dirty="0" smtClean="0"/>
                <a:t>Cori / Edison</a:t>
              </a:r>
            </a:p>
          </p:txBody>
        </p:sp>
      </p:grpSp>
      <p:pic>
        <p:nvPicPr>
          <p:cNvPr id="9" name="Picture 8" descr="3351606687_51727c1c6a_b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93" y="1178911"/>
            <a:ext cx="3121152" cy="2060448"/>
          </a:xfrm>
          <a:prstGeom prst="rect">
            <a:avLst/>
          </a:prstGeom>
        </p:spPr>
      </p:pic>
      <p:pic>
        <p:nvPicPr>
          <p:cNvPr id="11" name="Picture 10" descr="c3cs60111k-f2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020" y="1178911"/>
            <a:ext cx="2894925" cy="20381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10001" y="1196428"/>
            <a:ext cx="173420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Serves 1000s of users. Produces TB / day.</a:t>
            </a:r>
          </a:p>
          <a:p>
            <a:r>
              <a:rPr lang="en-US" dirty="0" smtClean="0"/>
              <a:t>450 TB of space on project</a:t>
            </a:r>
          </a:p>
          <a:p>
            <a:r>
              <a:rPr lang="en-US" dirty="0" smtClean="0"/>
              <a:t>1 PB in HPSS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38621" y="6479182"/>
            <a:ext cx="56317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Diagram from </a:t>
            </a:r>
            <a:r>
              <a:rPr lang="en-US" sz="1000" dirty="0" err="1" smtClean="0"/>
              <a:t>Deslippe</a:t>
            </a:r>
            <a:r>
              <a:rPr lang="en-US" sz="1000" dirty="0" smtClean="0"/>
              <a:t> et al. “</a:t>
            </a:r>
            <a:r>
              <a:rPr lang="en-US" sz="1000" dirty="0"/>
              <a:t>Workflow Management for Real-time Analysis of </a:t>
            </a:r>
            <a:r>
              <a:rPr lang="en-US" sz="1000" dirty="0" err="1"/>
              <a:t>Lightsource</a:t>
            </a:r>
            <a:r>
              <a:rPr lang="en-US" sz="1000" dirty="0"/>
              <a:t> Experiments”, 2014 9th Workshop on Workflows in Support of Large-Scale Science (WORKS), </a:t>
            </a:r>
            <a:r>
              <a:rPr lang="en-US" sz="1000" dirty="0" smtClean="0"/>
              <a:t>2014</a:t>
            </a:r>
            <a:endParaRPr lang="en-US" sz="1000" dirty="0"/>
          </a:p>
          <a:p>
            <a:r>
              <a:rPr lang="en-US" sz="10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2825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762" y="1611582"/>
            <a:ext cx="4685862" cy="35143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Management Framework at NERSC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399"/>
            <a:ext cx="8229600" cy="5073405"/>
          </a:xfrm>
        </p:spPr>
        <p:txBody>
          <a:bodyPr>
            <a:normAutofit/>
          </a:bodyPr>
          <a:lstStyle/>
          <a:p>
            <a:r>
              <a:rPr lang="en-US" dirty="0" smtClean="0"/>
              <a:t>Intended to address user issues with </a:t>
            </a:r>
          </a:p>
          <a:p>
            <a:pPr lvl="1"/>
            <a:r>
              <a:rPr lang="en-US" dirty="0" smtClean="0"/>
              <a:t>Search and Discovery</a:t>
            </a:r>
          </a:p>
          <a:p>
            <a:pPr lvl="1"/>
            <a:r>
              <a:rPr lang="en-US" dirty="0" smtClean="0"/>
              <a:t>Movement</a:t>
            </a:r>
          </a:p>
          <a:p>
            <a:pPr lvl="1"/>
            <a:r>
              <a:rPr lang="en-US" dirty="0" smtClean="0"/>
              <a:t>Workflows</a:t>
            </a:r>
          </a:p>
          <a:p>
            <a:pPr lvl="1"/>
            <a:r>
              <a:rPr lang="en-US" dirty="0" smtClean="0"/>
              <a:t>Metadata Tracking</a:t>
            </a:r>
          </a:p>
          <a:p>
            <a:r>
              <a:rPr lang="en-US" dirty="0" smtClean="0"/>
              <a:t>Without 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mpacting FS performance</a:t>
            </a:r>
          </a:p>
          <a:p>
            <a:pPr lvl="1"/>
            <a:r>
              <a:rPr lang="en-US" dirty="0" smtClean="0"/>
              <a:t>Forcing users into 3</a:t>
            </a:r>
            <a:r>
              <a:rPr lang="en-US" baseline="30000" dirty="0" smtClean="0"/>
              <a:t>rd</a:t>
            </a:r>
            <a:r>
              <a:rPr lang="en-US" dirty="0" smtClean="0"/>
              <a:t> party software</a:t>
            </a:r>
          </a:p>
          <a:p>
            <a:r>
              <a:rPr lang="en-US" dirty="0" smtClean="0"/>
              <a:t>Leverage existing FS tools and design modularly</a:t>
            </a:r>
          </a:p>
          <a:p>
            <a:pPr lvl="1"/>
            <a:r>
              <a:rPr lang="en-US" dirty="0" smtClean="0"/>
              <a:t>ILM, </a:t>
            </a:r>
            <a:r>
              <a:rPr lang="en-US" dirty="0" err="1" smtClean="0"/>
              <a:t>Robinhood</a:t>
            </a:r>
            <a:r>
              <a:rPr lang="en-US" dirty="0" smtClean="0"/>
              <a:t>, GHI </a:t>
            </a:r>
          </a:p>
          <a:p>
            <a:pPr lvl="1"/>
            <a:r>
              <a:rPr lang="en-US" dirty="0" smtClean="0"/>
              <a:t>Able to adjust to new layers (like BB)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8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158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Step: Data Dashboard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Serve as central UI point for all other tools</a:t>
            </a:r>
          </a:p>
          <a:p>
            <a:r>
              <a:rPr lang="en-US" dirty="0" smtClean="0"/>
              <a:t>Addresses common issue of shared project space hitting quota</a:t>
            </a:r>
          </a:p>
          <a:p>
            <a:r>
              <a:rPr lang="en-US" dirty="0" smtClean="0"/>
              <a:t>Fed by daily Spectrum Scale scans </a:t>
            </a:r>
            <a:r>
              <a:rPr lang="en-US" dirty="0"/>
              <a:t>generated by ILM Policy Engine</a:t>
            </a:r>
            <a:endParaRPr lang="en-US" dirty="0" smtClean="0"/>
          </a:p>
          <a:p>
            <a:pPr lvl="1"/>
            <a:r>
              <a:rPr lang="en-US" dirty="0" smtClean="0"/>
              <a:t>6PB project file system takes about 4 hours to scan</a:t>
            </a:r>
          </a:p>
          <a:p>
            <a:r>
              <a:rPr lang="en-US" dirty="0" smtClean="0"/>
              <a:t>Output 880M line 200GB text file</a:t>
            </a:r>
          </a:p>
          <a:p>
            <a:r>
              <a:rPr lang="en-US" dirty="0" smtClean="0"/>
              <a:t>Parse with Spark to generate aggregates by user</a:t>
            </a:r>
          </a:p>
          <a:p>
            <a:pPr lvl="1"/>
            <a:r>
              <a:rPr lang="en-US" dirty="0" smtClean="0"/>
              <a:t>Takes &lt;5 minutes on 16 nodes</a:t>
            </a:r>
          </a:p>
          <a:p>
            <a:r>
              <a:rPr lang="en-US" dirty="0" smtClean="0"/>
              <a:t>Use D3 </a:t>
            </a:r>
            <a:r>
              <a:rPr lang="en-US" dirty="0" err="1" smtClean="0"/>
              <a:t>Javascript</a:t>
            </a:r>
            <a:r>
              <a:rPr lang="en-US" dirty="0" smtClean="0"/>
              <a:t> library to render visualizations of file system usage</a:t>
            </a:r>
          </a:p>
          <a:p>
            <a:r>
              <a:rPr lang="en-US" dirty="0" smtClean="0"/>
              <a:t>Entire process from scan to display takes a few hours, refreshes daily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9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599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ERSC2013Template">
  <a:themeElements>
    <a:clrScheme name="NERSC Palette">
      <a:dk1>
        <a:sysClr val="windowText" lastClr="000000"/>
      </a:dk1>
      <a:lt1>
        <a:sysClr val="window" lastClr="FFFFFF"/>
      </a:lt1>
      <a:dk2>
        <a:srgbClr val="194963"/>
      </a:dk2>
      <a:lt2>
        <a:srgbClr val="FEE8B4"/>
      </a:lt2>
      <a:accent1>
        <a:srgbClr val="194963"/>
      </a:accent1>
      <a:accent2>
        <a:srgbClr val="FCD235"/>
      </a:accent2>
      <a:accent3>
        <a:srgbClr val="4FA556"/>
      </a:accent3>
      <a:accent4>
        <a:srgbClr val="8E2A20"/>
      </a:accent4>
      <a:accent5>
        <a:srgbClr val="679AC3"/>
      </a:accent5>
      <a:accent6>
        <a:srgbClr val="F68B44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NERSC2013Template.potx</Template>
  <TotalTime>1816</TotalTime>
  <Words>1102</Words>
  <Application>Microsoft Macintosh PowerPoint</Application>
  <PresentationFormat>On-screen Show (4:3)</PresentationFormat>
  <Paragraphs>154</Paragraphs>
  <Slides>20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NERSC2013Template</vt:lpstr>
      <vt:lpstr>Lisa Gerhardt Data &amp; Analytics Group, NERSC </vt:lpstr>
      <vt:lpstr>Focus on Science</vt:lpstr>
      <vt:lpstr>NERSC Resources at a Glance</vt:lpstr>
      <vt:lpstr>Data Workloads Are Significant at NERSC</vt:lpstr>
      <vt:lpstr>Data Lifecycle at NERSC</vt:lpstr>
      <vt:lpstr>Data Store Example: Majorana</vt:lpstr>
      <vt:lpstr>Data Flow Example: ALS</vt:lpstr>
      <vt:lpstr>Data Management Framework at NERSC</vt:lpstr>
      <vt:lpstr>First Step: Data Dashboard</vt:lpstr>
      <vt:lpstr>Data Dashboard: Live Demo</vt:lpstr>
      <vt:lpstr>Data Dashboard: Next Steps</vt:lpstr>
      <vt:lpstr>Data Framework: Future Plans</vt:lpstr>
      <vt:lpstr>Data Framework: Future Plans</vt:lpstr>
      <vt:lpstr>Conclusion</vt:lpstr>
      <vt:lpstr>NERSC Data Management Group</vt:lpstr>
      <vt:lpstr>National Energy Research Scientific Computing Center</vt:lpstr>
      <vt:lpstr>PowerPoint Presentation</vt:lpstr>
      <vt:lpstr>PowerPoint Presentation</vt:lpstr>
      <vt:lpstr>PowerPoint Presentation</vt:lpstr>
      <vt:lpstr>Different FS for different uses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Jeff Broughton</dc:creator>
  <cp:lastModifiedBy>Lisa</cp:lastModifiedBy>
  <cp:revision>120</cp:revision>
  <cp:lastPrinted>2012-06-09T14:57:01Z</cp:lastPrinted>
  <dcterms:created xsi:type="dcterms:W3CDTF">2012-09-05T15:57:49Z</dcterms:created>
  <dcterms:modified xsi:type="dcterms:W3CDTF">2017-04-05T16:51:49Z</dcterms:modified>
</cp:coreProperties>
</file>