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9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5" r:id="rId4"/>
    <p:sldId id="266" r:id="rId5"/>
    <p:sldId id="276" r:id="rId6"/>
    <p:sldId id="275" r:id="rId7"/>
    <p:sldId id="281" r:id="rId8"/>
    <p:sldId id="279" r:id="rId9"/>
    <p:sldId id="280" r:id="rId10"/>
    <p:sldId id="264" r:id="rId11"/>
    <p:sldId id="278" r:id="rId12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1pPr>
    <a:lvl2pPr marL="342946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2pPr>
    <a:lvl3pPr marL="685891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3pPr>
    <a:lvl4pPr marL="1028837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4pPr>
    <a:lvl5pPr marL="1371783" algn="l" rtl="0" eaLnBrk="0" fontAlgn="base" hangingPunct="0">
      <a:spcBef>
        <a:spcPct val="50000"/>
      </a:spcBef>
      <a:spcAft>
        <a:spcPct val="0"/>
      </a:spcAft>
      <a:buClr>
        <a:schemeClr val="tx1"/>
      </a:buClr>
      <a:buFont typeface="Wingdings" pitchFamily="2" charset="2"/>
      <a:buChar char="§"/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5pPr>
    <a:lvl6pPr marL="1714729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6pPr>
    <a:lvl7pPr marL="2057674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7pPr>
    <a:lvl8pPr marL="2400620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8pPr>
    <a:lvl9pPr marL="2743566" algn="l" defTabSz="685891" rtl="0" eaLnBrk="1" latinLnBrk="0" hangingPunct="1">
      <a:defRPr sz="1700" kern="1200">
        <a:solidFill>
          <a:srgbClr val="000000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Benjuya" initials="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6FD"/>
    <a:srgbClr val="666666"/>
    <a:srgbClr val="D4D4DE"/>
    <a:srgbClr val="76B531"/>
    <a:srgbClr val="7EC234"/>
    <a:srgbClr val="00A6A0"/>
    <a:srgbClr val="F57B1F"/>
    <a:srgbClr val="00649D"/>
    <a:srgbClr val="32547A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7" autoAdjust="0"/>
    <p:restoredTop sz="92486" autoAdjust="0"/>
  </p:normalViewPr>
  <p:slideViewPr>
    <p:cSldViewPr snapToGrid="0">
      <p:cViewPr varScale="1">
        <p:scale>
          <a:sx n="146" d="100"/>
          <a:sy n="146" d="100"/>
        </p:scale>
        <p:origin x="52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01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BF7AC41A-2018-424A-9090-CDC3354A6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2BD9F65-1CE6-4CAA-8EF2-28D4D3901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Available Feb 2</a:t>
            </a:r>
            <a:r>
              <a:rPr lang="en-US" dirty="0"/>
              <a:t>:  The IBM Spectrum Scale transparent cloud </a:t>
            </a:r>
            <a:r>
              <a:rPr lang="en-US" dirty="0" err="1"/>
              <a:t>tiering</a:t>
            </a:r>
            <a:r>
              <a:rPr lang="en-US" dirty="0"/>
              <a:t> is a new hybrid cloud storage capability for IBM Spectrum Scale. This feature allows cloud storage to be used as a storage tier in the same manner as other IBM Spectrum Scale storage tiers. This open beta of IBM Spectrum Scale will support </a:t>
            </a:r>
            <a:r>
              <a:rPr lang="en-US" dirty="0" err="1"/>
              <a:t>on-premise</a:t>
            </a:r>
            <a:r>
              <a:rPr lang="en-US" dirty="0"/>
              <a:t> object storage, including </a:t>
            </a:r>
            <a:r>
              <a:rPr lang="en-US" dirty="0" err="1"/>
              <a:t>Cleversafe</a:t>
            </a:r>
            <a:r>
              <a:rPr lang="en-US" dirty="0"/>
              <a:t>, as well as off-premise cloud object storage. </a:t>
            </a:r>
          </a:p>
          <a:p>
            <a:endParaRPr lang="en-US" dirty="0"/>
          </a:p>
          <a:p>
            <a:r>
              <a:rPr lang="en-US" dirty="0"/>
              <a:t>Enterprises require a holistic data strategy for next generation mobile, social, cloud, cognitive and Internet of Things (</a:t>
            </a:r>
            <a:r>
              <a:rPr lang="en-US" dirty="0" err="1"/>
              <a:t>IoT</a:t>
            </a:r>
            <a:r>
              <a:rPr lang="en-US" dirty="0"/>
              <a:t>) applications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Object storage is the emerging standard for unstructured data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Key requirements include flexibility of deployment options, ease of manageability, consistency at web-scale, extreme scale at affordable cost</a:t>
            </a:r>
          </a:p>
          <a:p>
            <a:r>
              <a:rPr lang="en-US" dirty="0" err="1"/>
              <a:t>Cleversafe</a:t>
            </a:r>
            <a:r>
              <a:rPr lang="en-US" dirty="0"/>
              <a:t> can address a broad set of workloads with an expansive set of object-based solutions: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Deliver enhanced </a:t>
            </a:r>
            <a:r>
              <a:rPr lang="en-US" dirty="0" err="1"/>
              <a:t>on-premise</a:t>
            </a:r>
            <a:r>
              <a:rPr lang="en-US" dirty="0"/>
              <a:t> storage options for large scale active archives and unstructured data stores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Offer leading object storage-as-a-service in dedicated private cloud, public cloud—or hybrid cloud—implementations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Provide consistent, scalable, cost-efficient hybrid deployment options making it easier for clients to scale and right-size their data deployments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9F65-1CE6-4CAA-8EF2-28D4D39016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Available Feb 2</a:t>
            </a:r>
            <a:r>
              <a:rPr lang="en-US" dirty="0"/>
              <a:t>:  The IBM Spectrum Scale transparent cloud </a:t>
            </a:r>
            <a:r>
              <a:rPr lang="en-US" dirty="0" err="1"/>
              <a:t>tiering</a:t>
            </a:r>
            <a:r>
              <a:rPr lang="en-US" dirty="0"/>
              <a:t> is a new hybrid cloud storage capability for IBM Spectrum Scale. This feature allows cloud storage to be used as a storage tier in the same manner as other IBM Spectrum Scale storage tiers. This open beta of IBM Spectrum Scale will support </a:t>
            </a:r>
            <a:r>
              <a:rPr lang="en-US" dirty="0" err="1"/>
              <a:t>on-premise</a:t>
            </a:r>
            <a:r>
              <a:rPr lang="en-US" dirty="0"/>
              <a:t> object storage, including </a:t>
            </a:r>
            <a:r>
              <a:rPr lang="en-US" dirty="0" err="1"/>
              <a:t>Cleversafe</a:t>
            </a:r>
            <a:r>
              <a:rPr lang="en-US" dirty="0"/>
              <a:t>, as well as off-premise cloud object storage. </a:t>
            </a:r>
          </a:p>
          <a:p>
            <a:endParaRPr lang="en-US" dirty="0"/>
          </a:p>
          <a:p>
            <a:r>
              <a:rPr lang="en-US" dirty="0"/>
              <a:t>Enterprises require a holistic data strategy for next generation mobile, social, cloud, cognitive and Internet of Things (</a:t>
            </a:r>
            <a:r>
              <a:rPr lang="en-US" dirty="0" err="1"/>
              <a:t>IoT</a:t>
            </a:r>
            <a:r>
              <a:rPr lang="en-US" dirty="0"/>
              <a:t>) applications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Object storage is the emerging standard for unstructured data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Key requirements include flexibility of deployment options, ease of manageability, consistency at web-scale, extreme scale at affordable cost</a:t>
            </a:r>
          </a:p>
          <a:p>
            <a:r>
              <a:rPr lang="en-US" dirty="0" err="1"/>
              <a:t>Cleversafe</a:t>
            </a:r>
            <a:r>
              <a:rPr lang="en-US" dirty="0"/>
              <a:t> can address a broad set of workloads with an expansive set of object-based solutions: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Deliver enhanced </a:t>
            </a:r>
            <a:r>
              <a:rPr lang="en-US" dirty="0" err="1"/>
              <a:t>on-premise</a:t>
            </a:r>
            <a:r>
              <a:rPr lang="en-US" dirty="0"/>
              <a:t> storage options for large scale active archives and unstructured data stores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Offer leading object storage-as-a-service in dedicated private cloud, public cloud—or hybrid cloud—implementations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Provide consistent, scalable, cost-efficient hybrid deployment options making it easier for clients to scale and right-size their data deployments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9F65-1CE6-4CAA-8EF2-28D4D39016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3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4000" b="1" dirty="0"/>
              <a:t>HIGHLIGHT HDFS Connector</a:t>
            </a: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D60DB-4952-45B9-8D88-234A575993DE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storage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storage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6" y="1955269"/>
            <a:ext cx="4768334" cy="941796"/>
          </a:xfrm>
        </p:spPr>
        <p:txBody>
          <a:bodyPr anchor="b"/>
          <a:lstStyle>
            <a:lvl1pPr>
              <a:lnSpc>
                <a:spcPct val="85000"/>
              </a:lnSpc>
              <a:defRPr sz="36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6" y="2983951"/>
            <a:ext cx="4772527" cy="215444"/>
          </a:xfrm>
        </p:spPr>
        <p:txBody>
          <a:bodyPr wrap="square" tIns="0" rIns="0" bIns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8" name="object 42"/>
          <p:cNvSpPr>
            <a:spLocks/>
          </p:cNvSpPr>
          <p:nvPr userDrawn="1"/>
        </p:nvSpPr>
        <p:spPr bwMode="auto">
          <a:xfrm>
            <a:off x="7047176" y="1231726"/>
            <a:ext cx="1364668" cy="794918"/>
          </a:xfrm>
          <a:custGeom>
            <a:avLst/>
            <a:gdLst>
              <a:gd name="T0" fmla="*/ 1480643 w 3001644"/>
              <a:gd name="T1" fmla="*/ 0 h 1746885"/>
              <a:gd name="T2" fmla="*/ 0 w 3001644"/>
              <a:gd name="T3" fmla="*/ 874551 h 1746885"/>
              <a:gd name="T4" fmla="*/ 1493594 w 3001644"/>
              <a:gd name="T5" fmla="*/ 1766821 h 1746885"/>
              <a:gd name="T6" fmla="*/ 2974591 w 3001644"/>
              <a:gd name="T7" fmla="*/ 882441 h 1746885"/>
              <a:gd name="T8" fmla="*/ 1480643 w 3001644"/>
              <a:gd name="T9" fmla="*/ 0 h 1746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1644" h="1746885">
                <a:moveTo>
                  <a:pt x="1493849" y="0"/>
                </a:moveTo>
                <a:lnTo>
                  <a:pt x="0" y="864591"/>
                </a:lnTo>
                <a:lnTo>
                  <a:pt x="1506917" y="1746700"/>
                </a:lnTo>
                <a:lnTo>
                  <a:pt x="3001123" y="872392"/>
                </a:lnTo>
                <a:lnTo>
                  <a:pt x="1493849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9" name="object 43"/>
          <p:cNvSpPr>
            <a:spLocks/>
          </p:cNvSpPr>
          <p:nvPr userDrawn="1"/>
        </p:nvSpPr>
        <p:spPr bwMode="auto">
          <a:xfrm>
            <a:off x="7735287" y="1643986"/>
            <a:ext cx="679446" cy="2129888"/>
          </a:xfrm>
          <a:custGeom>
            <a:avLst/>
            <a:gdLst>
              <a:gd name="T0" fmla="*/ 1487425 w 1494155"/>
              <a:gd name="T1" fmla="*/ 0 h 4683125"/>
              <a:gd name="T2" fmla="*/ 0 w 1494155"/>
              <a:gd name="T3" fmla="*/ 874287 h 4683125"/>
              <a:gd name="T4" fmla="*/ 0 w 1494155"/>
              <a:gd name="T5" fmla="*/ 4682653 h 4683125"/>
              <a:gd name="T6" fmla="*/ 1487425 w 1494155"/>
              <a:gd name="T7" fmla="*/ 3817883 h 4683125"/>
              <a:gd name="T8" fmla="*/ 1487425 w 1494155"/>
              <a:gd name="T9" fmla="*/ 0 h 4683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4155" h="4683125">
                <a:moveTo>
                  <a:pt x="1494090" y="0"/>
                </a:moveTo>
                <a:lnTo>
                  <a:pt x="0" y="874287"/>
                </a:lnTo>
                <a:lnTo>
                  <a:pt x="0" y="4682653"/>
                </a:lnTo>
                <a:lnTo>
                  <a:pt x="1494090" y="3817883"/>
                </a:lnTo>
                <a:lnTo>
                  <a:pt x="1494090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0" name="object 44"/>
          <p:cNvSpPr>
            <a:spLocks/>
          </p:cNvSpPr>
          <p:nvPr userDrawn="1"/>
        </p:nvSpPr>
        <p:spPr bwMode="auto">
          <a:xfrm>
            <a:off x="7032736" y="1640375"/>
            <a:ext cx="685222" cy="2132777"/>
          </a:xfrm>
          <a:custGeom>
            <a:avLst/>
            <a:gdLst>
              <a:gd name="T0" fmla="*/ 0 w 1506855"/>
              <a:gd name="T1" fmla="*/ 0 h 4690109"/>
              <a:gd name="T2" fmla="*/ 0 w 1506855"/>
              <a:gd name="T3" fmla="*/ 3807091 h 4690109"/>
              <a:gd name="T4" fmla="*/ 1500147 w 1506855"/>
              <a:gd name="T5" fmla="*/ 4676707 h 4690109"/>
              <a:gd name="T6" fmla="*/ 1500147 w 1506855"/>
              <a:gd name="T7" fmla="*/ 879568 h 4690109"/>
              <a:gd name="T8" fmla="*/ 0 w 1506855"/>
              <a:gd name="T9" fmla="*/ 0 h 46901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6855" h="4690109">
                <a:moveTo>
                  <a:pt x="0" y="0"/>
                </a:moveTo>
                <a:lnTo>
                  <a:pt x="0" y="3817915"/>
                </a:lnTo>
                <a:lnTo>
                  <a:pt x="1506791" y="4690003"/>
                </a:lnTo>
                <a:lnTo>
                  <a:pt x="1506791" y="882067"/>
                </a:lnTo>
                <a:lnTo>
                  <a:pt x="0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" name="object 45"/>
          <p:cNvSpPr>
            <a:spLocks/>
          </p:cNvSpPr>
          <p:nvPr userDrawn="1"/>
        </p:nvSpPr>
        <p:spPr bwMode="auto">
          <a:xfrm>
            <a:off x="7741064" y="756652"/>
            <a:ext cx="1402937" cy="3493017"/>
          </a:xfrm>
          <a:custGeom>
            <a:avLst/>
            <a:gdLst>
              <a:gd name="T0" fmla="*/ 1752122 w 3085465"/>
              <a:gd name="T1" fmla="*/ 0 h 7680325"/>
              <a:gd name="T2" fmla="*/ 0 w 3085465"/>
              <a:gd name="T3" fmla="*/ 1022523 h 7680325"/>
              <a:gd name="T4" fmla="*/ 1509968 w 3085465"/>
              <a:gd name="T5" fmla="*/ 1905816 h 7680325"/>
              <a:gd name="T6" fmla="*/ 1509968 w 3085465"/>
              <a:gd name="T7" fmla="*/ 5789907 h 7680325"/>
              <a:gd name="T8" fmla="*/ 1505245 w 3085465"/>
              <a:gd name="T9" fmla="*/ 5795415 h 7680325"/>
              <a:gd name="T10" fmla="*/ 16512 w 3085465"/>
              <a:gd name="T11" fmla="*/ 6665399 h 7680325"/>
              <a:gd name="T12" fmla="*/ 1755266 w 3085465"/>
              <a:gd name="T13" fmla="*/ 7680143 h 7680325"/>
              <a:gd name="T14" fmla="*/ 3065317 w 3085465"/>
              <a:gd name="T15" fmla="*/ 6915548 h 7680325"/>
              <a:gd name="T16" fmla="*/ 3065317 w 3085465"/>
              <a:gd name="T17" fmla="*/ 765714 h 7680325"/>
              <a:gd name="T18" fmla="*/ 1752122 w 3085465"/>
              <a:gd name="T19" fmla="*/ 0 h 7680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85465" h="7680325">
                <a:moveTo>
                  <a:pt x="1763527" y="0"/>
                </a:moveTo>
                <a:lnTo>
                  <a:pt x="0" y="1022523"/>
                </a:lnTo>
                <a:lnTo>
                  <a:pt x="1519796" y="1905816"/>
                </a:lnTo>
                <a:lnTo>
                  <a:pt x="1519796" y="5789907"/>
                </a:lnTo>
                <a:lnTo>
                  <a:pt x="1515042" y="5795415"/>
                </a:lnTo>
                <a:lnTo>
                  <a:pt x="16617" y="6665399"/>
                </a:lnTo>
                <a:lnTo>
                  <a:pt x="1766689" y="7680143"/>
                </a:lnTo>
                <a:lnTo>
                  <a:pt x="3085267" y="6915548"/>
                </a:lnTo>
                <a:lnTo>
                  <a:pt x="3085267" y="765714"/>
                </a:lnTo>
                <a:lnTo>
                  <a:pt x="1763527" y="0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2" name="object 46"/>
          <p:cNvSpPr>
            <a:spLocks/>
          </p:cNvSpPr>
          <p:nvPr userDrawn="1"/>
        </p:nvSpPr>
        <p:spPr bwMode="auto">
          <a:xfrm>
            <a:off x="7741064" y="1221617"/>
            <a:ext cx="1402937" cy="3028052"/>
          </a:xfrm>
          <a:custGeom>
            <a:avLst/>
            <a:gdLst>
              <a:gd name="T0" fmla="*/ 0 w 3085465"/>
              <a:gd name="T1" fmla="*/ 0 h 6657975"/>
              <a:gd name="T2" fmla="*/ 1509968 w 3085465"/>
              <a:gd name="T3" fmla="*/ 883292 h 6657975"/>
              <a:gd name="T4" fmla="*/ 1509968 w 3085465"/>
              <a:gd name="T5" fmla="*/ 4767383 h 6657975"/>
              <a:gd name="T6" fmla="*/ 1505245 w 3085465"/>
              <a:gd name="T7" fmla="*/ 4772891 h 6657975"/>
              <a:gd name="T8" fmla="*/ 16512 w 3085465"/>
              <a:gd name="T9" fmla="*/ 5642875 h 6657975"/>
              <a:gd name="T10" fmla="*/ 1755266 w 3085465"/>
              <a:gd name="T11" fmla="*/ 6657619 h 6657975"/>
              <a:gd name="T12" fmla="*/ 3065317 w 3085465"/>
              <a:gd name="T13" fmla="*/ 5893022 h 6657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85465" h="6657975">
                <a:moveTo>
                  <a:pt x="0" y="0"/>
                </a:moveTo>
                <a:lnTo>
                  <a:pt x="1519796" y="883292"/>
                </a:lnTo>
                <a:lnTo>
                  <a:pt x="1519796" y="4767383"/>
                </a:lnTo>
                <a:lnTo>
                  <a:pt x="1515042" y="4772891"/>
                </a:lnTo>
                <a:lnTo>
                  <a:pt x="16617" y="5642875"/>
                </a:lnTo>
                <a:lnTo>
                  <a:pt x="1766689" y="6657619"/>
                </a:lnTo>
                <a:lnTo>
                  <a:pt x="3085267" y="5893022"/>
                </a:lnTo>
              </a:path>
            </a:pathLst>
          </a:custGeom>
          <a:noFill/>
          <a:ln w="42773">
            <a:solidFill>
              <a:srgbClr val="00B2A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object 47"/>
          <p:cNvSpPr>
            <a:spLocks/>
          </p:cNvSpPr>
          <p:nvPr userDrawn="1"/>
        </p:nvSpPr>
        <p:spPr bwMode="auto">
          <a:xfrm>
            <a:off x="7741064" y="756652"/>
            <a:ext cx="1402937" cy="465688"/>
          </a:xfrm>
          <a:custGeom>
            <a:avLst/>
            <a:gdLst>
              <a:gd name="T0" fmla="*/ 3065317 w 3085465"/>
              <a:gd name="T1" fmla="*/ 780824 h 1022985"/>
              <a:gd name="T2" fmla="*/ 1752132 w 3085465"/>
              <a:gd name="T3" fmla="*/ 0 h 1022985"/>
              <a:gd name="T4" fmla="*/ 0 w 3085465"/>
              <a:gd name="T5" fmla="*/ 1042714 h 10229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85465" h="1022985">
                <a:moveTo>
                  <a:pt x="3085267" y="765704"/>
                </a:moveTo>
                <a:lnTo>
                  <a:pt x="1763537" y="0"/>
                </a:lnTo>
                <a:lnTo>
                  <a:pt x="0" y="1022523"/>
                </a:lnTo>
              </a:path>
            </a:pathLst>
          </a:custGeom>
          <a:noFill/>
          <a:ln w="42773">
            <a:solidFill>
              <a:srgbClr val="00B2A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object 48"/>
          <p:cNvSpPr>
            <a:spLocks/>
          </p:cNvSpPr>
          <p:nvPr userDrawn="1"/>
        </p:nvSpPr>
        <p:spPr bwMode="auto">
          <a:xfrm>
            <a:off x="5391523" y="756652"/>
            <a:ext cx="2309828" cy="3493017"/>
          </a:xfrm>
          <a:custGeom>
            <a:avLst/>
            <a:gdLst>
              <a:gd name="T0" fmla="*/ 3318644 w 5078094"/>
              <a:gd name="T1" fmla="*/ 0 h 7680325"/>
              <a:gd name="T2" fmla="*/ 0 w 5078094"/>
              <a:gd name="T3" fmla="*/ 1920025 h 7680325"/>
              <a:gd name="T4" fmla="*/ 0 w 5078094"/>
              <a:gd name="T5" fmla="*/ 5760138 h 7680325"/>
              <a:gd name="T6" fmla="*/ 3315480 w 5078094"/>
              <a:gd name="T7" fmla="*/ 7680143 h 7680325"/>
              <a:gd name="T8" fmla="*/ 5067853 w 5078094"/>
              <a:gd name="T9" fmla="*/ 6665399 h 7680325"/>
              <a:gd name="T10" fmla="*/ 3567454 w 5078094"/>
              <a:gd name="T11" fmla="*/ 5795415 h 7680325"/>
              <a:gd name="T12" fmla="*/ 3562700 w 5078094"/>
              <a:gd name="T13" fmla="*/ 5789907 h 7680325"/>
              <a:gd name="T14" fmla="*/ 3562700 w 5078094"/>
              <a:gd name="T15" fmla="*/ 1905816 h 7680325"/>
              <a:gd name="T16" fmla="*/ 5084491 w 5078094"/>
              <a:gd name="T17" fmla="*/ 1022523 h 7680325"/>
              <a:gd name="T18" fmla="*/ 3318644 w 5078094"/>
              <a:gd name="T19" fmla="*/ 0 h 7680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8094" h="7680325">
                <a:moveTo>
                  <a:pt x="3314276" y="0"/>
                </a:moveTo>
                <a:lnTo>
                  <a:pt x="0" y="1920025"/>
                </a:lnTo>
                <a:lnTo>
                  <a:pt x="0" y="5760138"/>
                </a:lnTo>
                <a:lnTo>
                  <a:pt x="3311124" y="7680143"/>
                </a:lnTo>
                <a:lnTo>
                  <a:pt x="5061196" y="6665399"/>
                </a:lnTo>
                <a:lnTo>
                  <a:pt x="3562771" y="5795415"/>
                </a:lnTo>
                <a:lnTo>
                  <a:pt x="3558017" y="5789907"/>
                </a:lnTo>
                <a:lnTo>
                  <a:pt x="3558017" y="1905816"/>
                </a:lnTo>
                <a:lnTo>
                  <a:pt x="5077813" y="1022523"/>
                </a:lnTo>
                <a:lnTo>
                  <a:pt x="3314276" y="0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5" name="object 49"/>
          <p:cNvSpPr>
            <a:spLocks/>
          </p:cNvSpPr>
          <p:nvPr userDrawn="1"/>
        </p:nvSpPr>
        <p:spPr bwMode="auto">
          <a:xfrm>
            <a:off x="5391523" y="756652"/>
            <a:ext cx="2309828" cy="3493017"/>
          </a:xfrm>
          <a:custGeom>
            <a:avLst/>
            <a:gdLst>
              <a:gd name="T0" fmla="*/ 5084491 w 5078094"/>
              <a:gd name="T1" fmla="*/ 1022523 h 7680325"/>
              <a:gd name="T2" fmla="*/ 3562700 w 5078094"/>
              <a:gd name="T3" fmla="*/ 1905816 h 7680325"/>
              <a:gd name="T4" fmla="*/ 3562700 w 5078094"/>
              <a:gd name="T5" fmla="*/ 5789907 h 7680325"/>
              <a:gd name="T6" fmla="*/ 3567454 w 5078094"/>
              <a:gd name="T7" fmla="*/ 5795415 h 7680325"/>
              <a:gd name="T8" fmla="*/ 5067853 w 5078094"/>
              <a:gd name="T9" fmla="*/ 6665399 h 7680325"/>
              <a:gd name="T10" fmla="*/ 3315480 w 5078094"/>
              <a:gd name="T11" fmla="*/ 7680143 h 7680325"/>
              <a:gd name="T12" fmla="*/ 0 w 5078094"/>
              <a:gd name="T13" fmla="*/ 5760138 h 7680325"/>
              <a:gd name="T14" fmla="*/ 0 w 5078094"/>
              <a:gd name="T15" fmla="*/ 1920025 h 7680325"/>
              <a:gd name="T16" fmla="*/ 3318644 w 5078094"/>
              <a:gd name="T17" fmla="*/ 0 h 7680325"/>
              <a:gd name="T18" fmla="*/ 5084491 w 5078094"/>
              <a:gd name="T19" fmla="*/ 1022523 h 76803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8094" h="7680325">
                <a:moveTo>
                  <a:pt x="5077813" y="1022523"/>
                </a:moveTo>
                <a:lnTo>
                  <a:pt x="3558017" y="1905816"/>
                </a:lnTo>
                <a:lnTo>
                  <a:pt x="3558017" y="5789907"/>
                </a:lnTo>
                <a:lnTo>
                  <a:pt x="3562771" y="5795415"/>
                </a:lnTo>
                <a:lnTo>
                  <a:pt x="5061196" y="6665399"/>
                </a:lnTo>
                <a:lnTo>
                  <a:pt x="3311124" y="7680143"/>
                </a:lnTo>
                <a:lnTo>
                  <a:pt x="0" y="5760138"/>
                </a:lnTo>
                <a:lnTo>
                  <a:pt x="0" y="1920025"/>
                </a:lnTo>
                <a:lnTo>
                  <a:pt x="3314276" y="0"/>
                </a:lnTo>
                <a:lnTo>
                  <a:pt x="5077813" y="1022523"/>
                </a:lnTo>
                <a:close/>
              </a:path>
            </a:pathLst>
          </a:custGeom>
          <a:noFill/>
          <a:ln w="42773">
            <a:solidFill>
              <a:srgbClr val="00B2A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IBMLogo8bar3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09285" y="547191"/>
            <a:ext cx="730071" cy="2777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rIns="0" bIns="0"/>
          <a:lstStyle>
            <a:lvl1pPr marL="0" indent="0" algn="l">
              <a:buClr>
                <a:srgbClr val="666666"/>
              </a:buClr>
              <a:buNone/>
              <a:defRPr sz="16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>
                <a:solidFill>
                  <a:srgbClr val="666666"/>
                </a:solidFill>
              </a:defRPr>
            </a:lvl2pPr>
            <a:lvl3pPr marL="573088" indent="-98425"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body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76" y="3305176"/>
            <a:ext cx="5830818" cy="830997"/>
          </a:xfrm>
        </p:spPr>
        <p:txBody>
          <a:bodyPr tIns="0" rIns="0" bIns="0">
            <a:no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76" y="2105658"/>
            <a:ext cx="5830818" cy="1125140"/>
          </a:xfrm>
        </p:spPr>
        <p:txBody>
          <a:bodyPr tIns="0" rIns="0" bIns="0" anchor="b"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</a:defRPr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80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373788"/>
            <a:ext cx="3939689" cy="3367281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749" y="1381125"/>
            <a:ext cx="4055736" cy="3359944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80750" y="0"/>
            <a:ext cx="456325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4250322" cy="280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372375"/>
            <a:ext cx="4232822" cy="3359944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666666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666666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srgbClr val="666666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666666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latin typeface="Arial" pitchFamily="34" charset="0"/>
              </a:rPr>
              <a:pPr fontAlgn="auto">
                <a:spcAft>
                  <a:spcPts val="0"/>
                </a:spcAft>
              </a:pPr>
              <a:t>‹#›</a:t>
            </a:fld>
            <a:endParaRPr lang="en-US" altLang="en-US" b="1" kern="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80750" y="0"/>
            <a:ext cx="456325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4250322" cy="280462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087992"/>
            <a:ext cx="4232822" cy="1760211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666666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666666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srgbClr val="666666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666666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latin typeface="Arial" pitchFamily="34" charset="0"/>
              </a:rPr>
              <a:pPr fontAlgn="auto">
                <a:spcAft>
                  <a:spcPts val="0"/>
                </a:spcAft>
              </a:pPr>
              <a:t>‹#›</a:t>
            </a:fld>
            <a:endParaRPr lang="en-US" altLang="en-US" b="1" kern="0" dirty="0">
              <a:latin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253757" y="3434469"/>
            <a:ext cx="4252616" cy="1388965"/>
          </a:xfrm>
        </p:spPr>
        <p:txBody>
          <a:bodyPr tIns="0" rIns="0" bIns="0" anchor="b" anchorCtr="0"/>
          <a:lstStyle>
            <a:lvl1pPr>
              <a:buClr>
                <a:srgbClr val="666666"/>
              </a:buClr>
              <a:buNone/>
              <a:defRPr sz="1300" b="1">
                <a:solidFill>
                  <a:schemeClr val="tx1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80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51" y="1811299"/>
            <a:ext cx="3939689" cy="2929769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01" y="1811299"/>
            <a:ext cx="4066730" cy="2929769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6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56050" y="1531202"/>
            <a:ext cx="3939689" cy="196208"/>
          </a:xfrm>
        </p:spPr>
        <p:txBody>
          <a:bodyPr wrap="square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5749" y="1531202"/>
            <a:ext cx="4068862" cy="196208"/>
          </a:xfrm>
        </p:spPr>
        <p:txBody>
          <a:bodyPr wrap="square" tIns="0" rIns="0" bIns="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chemeClr val="tx1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chemeClr val="tx1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schemeClr val="tx1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ysClr val="windowText" lastClr="000000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6" y="1955269"/>
            <a:ext cx="4562521" cy="941796"/>
          </a:xfrm>
        </p:spPr>
        <p:txBody>
          <a:bodyPr anchor="b"/>
          <a:lstStyle>
            <a:lvl1pPr>
              <a:lnSpc>
                <a:spcPct val="85000"/>
              </a:lnSpc>
              <a:defRPr sz="3600" b="0" baseline="0" smtClean="0">
                <a:solidFill>
                  <a:srgbClr val="83D1F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6" y="2983951"/>
            <a:ext cx="4562521" cy="215444"/>
          </a:xfrm>
        </p:spPr>
        <p:txBody>
          <a:bodyPr wrap="square" tIns="0" rIns="0" bIns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object 3"/>
          <p:cNvSpPr>
            <a:spLocks/>
          </p:cNvSpPr>
          <p:nvPr userDrawn="1"/>
        </p:nvSpPr>
        <p:spPr bwMode="auto">
          <a:xfrm>
            <a:off x="8515098" y="1484425"/>
            <a:ext cx="628902" cy="2175374"/>
          </a:xfrm>
          <a:custGeom>
            <a:avLst/>
            <a:gdLst>
              <a:gd name="T0" fmla="*/ 1388846 w 1382394"/>
              <a:gd name="T1" fmla="*/ 0 h 4782184"/>
              <a:gd name="T2" fmla="*/ 10512 w 1382394"/>
              <a:gd name="T3" fmla="*/ 801799 h 4782184"/>
              <a:gd name="T4" fmla="*/ 0 w 1382394"/>
              <a:gd name="T5" fmla="*/ 3977279 h 4782184"/>
              <a:gd name="T6" fmla="*/ 1388846 w 1382394"/>
              <a:gd name="T7" fmla="*/ 4802010 h 4782184"/>
              <a:gd name="T8" fmla="*/ 1388846 w 1382394"/>
              <a:gd name="T9" fmla="*/ 0 h 478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2394" h="4782184">
                <a:moveTo>
                  <a:pt x="1382155" y="0"/>
                </a:moveTo>
                <a:lnTo>
                  <a:pt x="10470" y="798446"/>
                </a:lnTo>
                <a:lnTo>
                  <a:pt x="0" y="3960654"/>
                </a:lnTo>
                <a:lnTo>
                  <a:pt x="1382155" y="4781937"/>
                </a:lnTo>
                <a:lnTo>
                  <a:pt x="1382155" y="0"/>
                </a:lnTo>
              </a:path>
            </a:pathLst>
          </a:custGeom>
          <a:solidFill>
            <a:srgbClr val="00426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object 4"/>
          <p:cNvSpPr>
            <a:spLocks/>
          </p:cNvSpPr>
          <p:nvPr userDrawn="1"/>
        </p:nvSpPr>
        <p:spPr bwMode="auto">
          <a:xfrm>
            <a:off x="7264513" y="1127036"/>
            <a:ext cx="1879488" cy="2892317"/>
          </a:xfrm>
          <a:custGeom>
            <a:avLst/>
            <a:gdLst>
              <a:gd name="T0" fmla="*/ 4125768 w 4132580"/>
              <a:gd name="T1" fmla="*/ 5556454 h 6360159"/>
              <a:gd name="T2" fmla="*/ 2754092 w 4132580"/>
              <a:gd name="T3" fmla="*/ 6346714 h 6360159"/>
              <a:gd name="T4" fmla="*/ 0 w 4132580"/>
              <a:gd name="T5" fmla="*/ 4760015 h 6360159"/>
              <a:gd name="T6" fmla="*/ 0 w 4132580"/>
              <a:gd name="T7" fmla="*/ 1586696 h 6360159"/>
              <a:gd name="T8" fmla="*/ 2754092 w 4132580"/>
              <a:gd name="T9" fmla="*/ 0 h 6360159"/>
              <a:gd name="T10" fmla="*/ 4125768 w 4132580"/>
              <a:gd name="T11" fmla="*/ 790253 h 6360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32580" h="6360159">
                <a:moveTo>
                  <a:pt x="4132446" y="5568098"/>
                </a:moveTo>
                <a:lnTo>
                  <a:pt x="2758544" y="6360015"/>
                </a:lnTo>
                <a:lnTo>
                  <a:pt x="0" y="4769990"/>
                </a:lnTo>
                <a:lnTo>
                  <a:pt x="0" y="1590014"/>
                </a:lnTo>
                <a:lnTo>
                  <a:pt x="2758544" y="0"/>
                </a:lnTo>
                <a:lnTo>
                  <a:pt x="4132446" y="791912"/>
                </a:lnTo>
              </a:path>
            </a:pathLst>
          </a:custGeom>
          <a:noFill/>
          <a:ln w="39977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5"/>
          <p:cNvSpPr>
            <a:spLocks/>
          </p:cNvSpPr>
          <p:nvPr userDrawn="1"/>
        </p:nvSpPr>
        <p:spPr bwMode="auto">
          <a:xfrm>
            <a:off x="8519430" y="1486590"/>
            <a:ext cx="624570" cy="2167433"/>
          </a:xfrm>
          <a:custGeom>
            <a:avLst/>
            <a:gdLst>
              <a:gd name="T0" fmla="*/ 1354029 w 1374140"/>
              <a:gd name="T1" fmla="*/ 4790572 h 4764405"/>
              <a:gd name="T2" fmla="*/ 0 w 1374140"/>
              <a:gd name="T3" fmla="*/ 3994223 h 4764405"/>
              <a:gd name="T4" fmla="*/ 0 w 1374140"/>
              <a:gd name="T5" fmla="*/ 796345 h 4764405"/>
              <a:gd name="T6" fmla="*/ 1354029 w 1374140"/>
              <a:gd name="T7" fmla="*/ 0 h 47644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40" h="4764405">
                <a:moveTo>
                  <a:pt x="1373902" y="4763832"/>
                </a:moveTo>
                <a:lnTo>
                  <a:pt x="0" y="3971930"/>
                </a:lnTo>
                <a:lnTo>
                  <a:pt x="0" y="791901"/>
                </a:lnTo>
                <a:lnTo>
                  <a:pt x="1373902" y="0"/>
                </a:lnTo>
              </a:path>
            </a:pathLst>
          </a:custGeom>
          <a:noFill/>
          <a:ln w="39977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bject 6"/>
          <p:cNvSpPr>
            <a:spLocks/>
          </p:cNvSpPr>
          <p:nvPr userDrawn="1"/>
        </p:nvSpPr>
        <p:spPr bwMode="auto">
          <a:xfrm>
            <a:off x="7264513" y="1126314"/>
            <a:ext cx="1879488" cy="2893039"/>
          </a:xfrm>
          <a:custGeom>
            <a:avLst/>
            <a:gdLst>
              <a:gd name="T0" fmla="*/ 4125768 w 4132580"/>
              <a:gd name="T1" fmla="*/ 789516 h 6361430"/>
              <a:gd name="T2" fmla="*/ 2755788 w 4132580"/>
              <a:gd name="T3" fmla="*/ 0 h 6361430"/>
              <a:gd name="T4" fmla="*/ 0 w 4132580"/>
              <a:gd name="T5" fmla="*/ 1588627 h 6361430"/>
              <a:gd name="T6" fmla="*/ 0 w 4132580"/>
              <a:gd name="T7" fmla="*/ 4765789 h 6361430"/>
              <a:gd name="T8" fmla="*/ 2755631 w 4132580"/>
              <a:gd name="T9" fmla="*/ 6354437 h 6361430"/>
              <a:gd name="T10" fmla="*/ 4125768 w 4132580"/>
              <a:gd name="T11" fmla="*/ 5564532 h 63614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32580" h="6361430">
                <a:moveTo>
                  <a:pt x="4132446" y="790335"/>
                </a:moveTo>
                <a:lnTo>
                  <a:pt x="2760240" y="0"/>
                </a:lnTo>
                <a:lnTo>
                  <a:pt x="0" y="1590286"/>
                </a:lnTo>
                <a:lnTo>
                  <a:pt x="0" y="4770786"/>
                </a:lnTo>
                <a:lnTo>
                  <a:pt x="2760083" y="6361094"/>
                </a:lnTo>
                <a:lnTo>
                  <a:pt x="4132446" y="5570355"/>
                </a:lnTo>
              </a:path>
            </a:pathLst>
          </a:custGeom>
          <a:noFill/>
          <a:ln w="39977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object 7"/>
          <p:cNvSpPr>
            <a:spLocks/>
          </p:cNvSpPr>
          <p:nvPr userDrawn="1"/>
        </p:nvSpPr>
        <p:spPr bwMode="auto">
          <a:xfrm>
            <a:off x="7064506" y="975418"/>
            <a:ext cx="2079494" cy="3195554"/>
          </a:xfrm>
          <a:custGeom>
            <a:avLst/>
            <a:gdLst>
              <a:gd name="T0" fmla="*/ 4558918 w 4572634"/>
              <a:gd name="T1" fmla="*/ 871915 h 7026275"/>
              <a:gd name="T2" fmla="*/ 4556991 w 4572634"/>
              <a:gd name="T3" fmla="*/ 873031 h 7026275"/>
              <a:gd name="T4" fmla="*/ 3042740 w 4572634"/>
              <a:gd name="T5" fmla="*/ 0 h 7026275"/>
              <a:gd name="T6" fmla="*/ 0 w 4572634"/>
              <a:gd name="T7" fmla="*/ 1756511 h 7026275"/>
              <a:gd name="T8" fmla="*/ 0 w 4572634"/>
              <a:gd name="T9" fmla="*/ 5269420 h 7026275"/>
              <a:gd name="T10" fmla="*/ 3043315 w 4572634"/>
              <a:gd name="T11" fmla="*/ 7025943 h 7026275"/>
              <a:gd name="T12" fmla="*/ 4558918 w 4572634"/>
              <a:gd name="T13" fmla="*/ 6151186 h 70262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2634" h="7026275">
                <a:moveTo>
                  <a:pt x="4572213" y="871915"/>
                </a:moveTo>
                <a:lnTo>
                  <a:pt x="4570279" y="873031"/>
                </a:lnTo>
                <a:lnTo>
                  <a:pt x="3051613" y="0"/>
                </a:lnTo>
                <a:lnTo>
                  <a:pt x="0" y="1756511"/>
                </a:lnTo>
                <a:lnTo>
                  <a:pt x="0" y="5269420"/>
                </a:lnTo>
                <a:lnTo>
                  <a:pt x="3052189" y="7025943"/>
                </a:lnTo>
                <a:lnTo>
                  <a:pt x="4572213" y="6151186"/>
                </a:lnTo>
              </a:path>
            </a:pathLst>
          </a:custGeom>
          <a:noFill/>
          <a:ln w="39977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ject 8"/>
          <p:cNvSpPr>
            <a:spLocks/>
          </p:cNvSpPr>
          <p:nvPr userDrawn="1"/>
        </p:nvSpPr>
        <p:spPr bwMode="auto">
          <a:xfrm>
            <a:off x="6870275" y="824520"/>
            <a:ext cx="2273725" cy="3498071"/>
          </a:xfrm>
          <a:custGeom>
            <a:avLst/>
            <a:gdLst>
              <a:gd name="T0" fmla="*/ 5005328 w 4998719"/>
              <a:gd name="T1" fmla="*/ 956112 h 7691120"/>
              <a:gd name="T2" fmla="*/ 5004682 w 4998719"/>
              <a:gd name="T3" fmla="*/ 956486 h 7691120"/>
              <a:gd name="T4" fmla="*/ 3342464 w 4998719"/>
              <a:gd name="T5" fmla="*/ 0 h 7691120"/>
              <a:gd name="T6" fmla="*/ 0 w 4998719"/>
              <a:gd name="T7" fmla="*/ 1924405 h 7691120"/>
              <a:gd name="T8" fmla="*/ 0 w 4998719"/>
              <a:gd name="T9" fmla="*/ 5773082 h 7691120"/>
              <a:gd name="T10" fmla="*/ 3342117 w 4998719"/>
              <a:gd name="T11" fmla="*/ 7697480 h 7691120"/>
              <a:gd name="T12" fmla="*/ 5005328 w 4998719"/>
              <a:gd name="T13" fmla="*/ 6739800 h 7691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98719" h="7691120">
                <a:moveTo>
                  <a:pt x="4998650" y="955274"/>
                </a:moveTo>
                <a:lnTo>
                  <a:pt x="4998004" y="955646"/>
                </a:lnTo>
                <a:lnTo>
                  <a:pt x="3338003" y="0"/>
                </a:lnTo>
                <a:lnTo>
                  <a:pt x="0" y="1922726"/>
                </a:lnTo>
                <a:lnTo>
                  <a:pt x="0" y="5768065"/>
                </a:lnTo>
                <a:lnTo>
                  <a:pt x="3337657" y="7690802"/>
                </a:lnTo>
                <a:lnTo>
                  <a:pt x="4998650" y="6733948"/>
                </a:lnTo>
              </a:path>
            </a:pathLst>
          </a:custGeom>
          <a:noFill/>
          <a:ln w="39977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ject 9"/>
          <p:cNvSpPr>
            <a:spLocks/>
          </p:cNvSpPr>
          <p:nvPr userDrawn="1"/>
        </p:nvSpPr>
        <p:spPr bwMode="auto">
          <a:xfrm>
            <a:off x="6673156" y="673623"/>
            <a:ext cx="2470844" cy="3799865"/>
          </a:xfrm>
          <a:custGeom>
            <a:avLst/>
            <a:gdLst>
              <a:gd name="T0" fmla="*/ 5445111 w 5431790"/>
              <a:gd name="T1" fmla="*/ 1035170 h 8355965"/>
              <a:gd name="T2" fmla="*/ 5444082 w 5431790"/>
              <a:gd name="T3" fmla="*/ 1035762 h 8355965"/>
              <a:gd name="T4" fmla="*/ 3635808 w 5431790"/>
              <a:gd name="T5" fmla="*/ 0 h 8355965"/>
              <a:gd name="T6" fmla="*/ 0 w 5431790"/>
              <a:gd name="T7" fmla="*/ 2083943 h 8355965"/>
              <a:gd name="T8" fmla="*/ 0 w 5431790"/>
              <a:gd name="T9" fmla="*/ 6251708 h 8355965"/>
              <a:gd name="T10" fmla="*/ 3635378 w 5431790"/>
              <a:gd name="T11" fmla="*/ 8335650 h 8355965"/>
              <a:gd name="T12" fmla="*/ 5445111 w 5431790"/>
              <a:gd name="T13" fmla="*/ 7298229 h 8355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31790" h="8355965">
                <a:moveTo>
                  <a:pt x="5431762" y="1037648"/>
                </a:moveTo>
                <a:lnTo>
                  <a:pt x="5430735" y="1038240"/>
                </a:lnTo>
                <a:lnTo>
                  <a:pt x="3626894" y="0"/>
                </a:lnTo>
                <a:lnTo>
                  <a:pt x="0" y="2088941"/>
                </a:lnTo>
                <a:lnTo>
                  <a:pt x="0" y="6266699"/>
                </a:lnTo>
                <a:lnTo>
                  <a:pt x="3626465" y="8355640"/>
                </a:lnTo>
                <a:lnTo>
                  <a:pt x="5431762" y="7315731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ject 10"/>
          <p:cNvSpPr>
            <a:spLocks/>
          </p:cNvSpPr>
          <p:nvPr userDrawn="1"/>
        </p:nvSpPr>
        <p:spPr bwMode="auto">
          <a:xfrm>
            <a:off x="6473149" y="522725"/>
            <a:ext cx="2670851" cy="4102382"/>
          </a:xfrm>
          <a:custGeom>
            <a:avLst/>
            <a:gdLst>
              <a:gd name="T0" fmla="*/ 5878207 w 5871844"/>
              <a:gd name="T1" fmla="*/ 1117425 h 9020810"/>
              <a:gd name="T2" fmla="*/ 5875117 w 5871844"/>
              <a:gd name="T3" fmla="*/ 1119207 h 9020810"/>
              <a:gd name="T4" fmla="*/ 3922741 w 5871844"/>
              <a:gd name="T5" fmla="*/ 0 h 9020810"/>
              <a:gd name="T6" fmla="*/ 0 w 5871844"/>
              <a:gd name="T7" fmla="*/ 2251806 h 9020810"/>
              <a:gd name="T8" fmla="*/ 0 w 5871844"/>
              <a:gd name="T9" fmla="*/ 6755326 h 9020810"/>
              <a:gd name="T10" fmla="*/ 3923034 w 5871844"/>
              <a:gd name="T11" fmla="*/ 9007175 h 9020810"/>
              <a:gd name="T12" fmla="*/ 5878207 w 5871844"/>
              <a:gd name="T13" fmla="*/ 7884882 h 9020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71844" h="9020810">
                <a:moveTo>
                  <a:pt x="5871529" y="1119084"/>
                </a:moveTo>
                <a:lnTo>
                  <a:pt x="5868439" y="1120866"/>
                </a:lnTo>
                <a:lnTo>
                  <a:pt x="3918289" y="0"/>
                </a:lnTo>
                <a:lnTo>
                  <a:pt x="0" y="2255145"/>
                </a:lnTo>
                <a:lnTo>
                  <a:pt x="0" y="6765322"/>
                </a:lnTo>
                <a:lnTo>
                  <a:pt x="3918582" y="9020500"/>
                </a:lnTo>
                <a:lnTo>
                  <a:pt x="5871529" y="7896547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ject 11"/>
          <p:cNvSpPr>
            <a:spLocks/>
          </p:cNvSpPr>
          <p:nvPr userDrawn="1"/>
        </p:nvSpPr>
        <p:spPr bwMode="auto">
          <a:xfrm>
            <a:off x="6279641" y="371106"/>
            <a:ext cx="2864359" cy="4405620"/>
          </a:xfrm>
          <a:custGeom>
            <a:avLst/>
            <a:gdLst>
              <a:gd name="T0" fmla="*/ 6277986 w 6298565"/>
              <a:gd name="T1" fmla="*/ 1203828 h 9685655"/>
              <a:gd name="T2" fmla="*/ 6272859 w 6298565"/>
              <a:gd name="T3" fmla="*/ 1206799 h 9685655"/>
              <a:gd name="T4" fmla="*/ 4189668 w 6298565"/>
              <a:gd name="T5" fmla="*/ 0 h 9685655"/>
              <a:gd name="T6" fmla="*/ 0 w 6298565"/>
              <a:gd name="T7" fmla="*/ 2428048 h 9685655"/>
              <a:gd name="T8" fmla="*/ 0 w 6298565"/>
              <a:gd name="T9" fmla="*/ 7283995 h 9685655"/>
              <a:gd name="T10" fmla="*/ 4190701 w 6298565"/>
              <a:gd name="T11" fmla="*/ 9712052 h 9685655"/>
              <a:gd name="T12" fmla="*/ 6277986 w 6298565"/>
              <a:gd name="T13" fmla="*/ 8502699 h 9685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98565" h="9685655">
                <a:moveTo>
                  <a:pt x="6297966" y="1200515"/>
                </a:moveTo>
                <a:lnTo>
                  <a:pt x="6292824" y="1203481"/>
                </a:lnTo>
                <a:lnTo>
                  <a:pt x="4203002" y="0"/>
                </a:lnTo>
                <a:lnTo>
                  <a:pt x="0" y="2421371"/>
                </a:lnTo>
                <a:lnTo>
                  <a:pt x="0" y="7263967"/>
                </a:lnTo>
                <a:lnTo>
                  <a:pt x="4204039" y="9685349"/>
                </a:lnTo>
                <a:lnTo>
                  <a:pt x="6297966" y="8479320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object 12"/>
          <p:cNvSpPr>
            <a:spLocks/>
          </p:cNvSpPr>
          <p:nvPr userDrawn="1"/>
        </p:nvSpPr>
        <p:spPr bwMode="auto">
          <a:xfrm>
            <a:off x="6079633" y="220209"/>
            <a:ext cx="3064367" cy="4707414"/>
          </a:xfrm>
          <a:custGeom>
            <a:avLst/>
            <a:gdLst>
              <a:gd name="T0" fmla="*/ 6724432 w 6737984"/>
              <a:gd name="T1" fmla="*/ 1283858 h 10350500"/>
              <a:gd name="T2" fmla="*/ 6720575 w 6737984"/>
              <a:gd name="T3" fmla="*/ 1286086 h 10350500"/>
              <a:gd name="T4" fmla="*/ 4487186 w 6737984"/>
              <a:gd name="T5" fmla="*/ 0 h 10350500"/>
              <a:gd name="T6" fmla="*/ 0 w 6737984"/>
              <a:gd name="T7" fmla="*/ 2587575 h 10350500"/>
              <a:gd name="T8" fmla="*/ 0 w 6737984"/>
              <a:gd name="T9" fmla="*/ 7762590 h 10350500"/>
              <a:gd name="T10" fmla="*/ 4487289 w 6737984"/>
              <a:gd name="T11" fmla="*/ 10350197 h 10350500"/>
              <a:gd name="T12" fmla="*/ 6724432 w 6737984"/>
              <a:gd name="T13" fmla="*/ 9060126 h 10350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37984" h="10350500">
                <a:moveTo>
                  <a:pt x="6737733" y="1283858"/>
                </a:moveTo>
                <a:lnTo>
                  <a:pt x="6733868" y="1286086"/>
                </a:lnTo>
                <a:lnTo>
                  <a:pt x="4496062" y="0"/>
                </a:lnTo>
                <a:lnTo>
                  <a:pt x="0" y="2587575"/>
                </a:lnTo>
                <a:lnTo>
                  <a:pt x="0" y="7762590"/>
                </a:lnTo>
                <a:lnTo>
                  <a:pt x="4496166" y="10350197"/>
                </a:lnTo>
                <a:lnTo>
                  <a:pt x="6737733" y="9060126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object 13"/>
          <p:cNvSpPr>
            <a:spLocks/>
          </p:cNvSpPr>
          <p:nvPr userDrawn="1"/>
        </p:nvSpPr>
        <p:spPr bwMode="auto">
          <a:xfrm>
            <a:off x="5885403" y="69312"/>
            <a:ext cx="3258597" cy="5009931"/>
          </a:xfrm>
          <a:custGeom>
            <a:avLst/>
            <a:gdLst>
              <a:gd name="T0" fmla="*/ 7157503 w 7164705"/>
              <a:gd name="T1" fmla="*/ 1366102 h 11015345"/>
              <a:gd name="T2" fmla="*/ 7151580 w 7164705"/>
              <a:gd name="T3" fmla="*/ 1369541 h 11015345"/>
              <a:gd name="T4" fmla="*/ 4776334 w 7164705"/>
              <a:gd name="T5" fmla="*/ 0 h 11015345"/>
              <a:gd name="T6" fmla="*/ 0 w 7164705"/>
              <a:gd name="T7" fmla="*/ 2755469 h 11015345"/>
              <a:gd name="T8" fmla="*/ 0 w 7164705"/>
              <a:gd name="T9" fmla="*/ 8266241 h 11015345"/>
              <a:gd name="T10" fmla="*/ 4777182 w 7164705"/>
              <a:gd name="T11" fmla="*/ 11021724 h 11015345"/>
              <a:gd name="T12" fmla="*/ 7157503 w 7164705"/>
              <a:gd name="T13" fmla="*/ 9648719 h 110153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64705" h="11015345">
                <a:moveTo>
                  <a:pt x="7164181" y="1365283"/>
                </a:moveTo>
                <a:lnTo>
                  <a:pt x="7158253" y="1368701"/>
                </a:lnTo>
                <a:lnTo>
                  <a:pt x="4780786" y="0"/>
                </a:lnTo>
                <a:lnTo>
                  <a:pt x="0" y="2753790"/>
                </a:lnTo>
                <a:lnTo>
                  <a:pt x="0" y="8261224"/>
                </a:lnTo>
                <a:lnTo>
                  <a:pt x="4781634" y="11015046"/>
                </a:lnTo>
                <a:lnTo>
                  <a:pt x="7164181" y="9642876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object 14"/>
          <p:cNvSpPr>
            <a:spLocks/>
          </p:cNvSpPr>
          <p:nvPr userDrawn="1"/>
        </p:nvSpPr>
        <p:spPr bwMode="auto">
          <a:xfrm>
            <a:off x="8134579" y="0"/>
            <a:ext cx="1009422" cy="578319"/>
          </a:xfrm>
          <a:custGeom>
            <a:avLst/>
            <a:gdLst>
              <a:gd name="T0" fmla="*/ 2219124 w 2219325"/>
              <a:gd name="T1" fmla="*/ 1260314 h 1271905"/>
              <a:gd name="T2" fmla="*/ 2211144 w 2219325"/>
              <a:gd name="T3" fmla="*/ 1264895 h 1271905"/>
              <a:gd name="T4" fmla="*/ 0 w 2219325"/>
              <a:gd name="T5" fmla="*/ 0 h 12719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9325" h="1271905">
                <a:moveTo>
                  <a:pt x="2219124" y="1266929"/>
                </a:moveTo>
                <a:lnTo>
                  <a:pt x="2211144" y="1271534"/>
                </a:lnTo>
                <a:lnTo>
                  <a:pt x="0" y="0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object 15"/>
          <p:cNvSpPr>
            <a:spLocks/>
          </p:cNvSpPr>
          <p:nvPr userDrawn="1"/>
        </p:nvSpPr>
        <p:spPr bwMode="auto">
          <a:xfrm>
            <a:off x="5685396" y="0"/>
            <a:ext cx="2165419" cy="5143500"/>
          </a:xfrm>
          <a:custGeom>
            <a:avLst/>
            <a:gdLst>
              <a:gd name="T0" fmla="*/ 4779936 w 4759959"/>
              <a:gd name="T1" fmla="*/ 0 h 11308715"/>
              <a:gd name="T2" fmla="*/ 0 w 4759959"/>
              <a:gd name="T3" fmla="*/ 2743456 h 11308715"/>
              <a:gd name="T4" fmla="*/ 0 w 4759959"/>
              <a:gd name="T5" fmla="*/ 8590197 h 11308715"/>
              <a:gd name="T6" fmla="*/ 4760903 w 4759959"/>
              <a:gd name="T7" fmla="*/ 11321897 h 113087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59959" h="11308715">
                <a:moveTo>
                  <a:pt x="4759862" y="0"/>
                </a:moveTo>
                <a:lnTo>
                  <a:pt x="0" y="2740222"/>
                </a:lnTo>
                <a:lnTo>
                  <a:pt x="0" y="8580075"/>
                </a:lnTo>
                <a:lnTo>
                  <a:pt x="4740909" y="11308556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object 16"/>
          <p:cNvSpPr>
            <a:spLocks/>
          </p:cNvSpPr>
          <p:nvPr userDrawn="1"/>
        </p:nvSpPr>
        <p:spPr bwMode="auto">
          <a:xfrm>
            <a:off x="8144687" y="4568070"/>
            <a:ext cx="999313" cy="575431"/>
          </a:xfrm>
          <a:custGeom>
            <a:avLst/>
            <a:gdLst>
              <a:gd name="T0" fmla="*/ 0 w 2197734"/>
              <a:gd name="T1" fmla="*/ 1271294 h 1264920"/>
              <a:gd name="T2" fmla="*/ 2184082 w 2197734"/>
              <a:gd name="T3" fmla="*/ 0 h 12649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97734" h="1264920">
                <a:moveTo>
                  <a:pt x="0" y="1264623"/>
                </a:moveTo>
                <a:lnTo>
                  <a:pt x="2197356" y="0"/>
                </a:lnTo>
              </a:path>
            </a:pathLst>
          </a:custGeom>
          <a:noFill/>
          <a:ln w="26648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bject 17"/>
          <p:cNvSpPr>
            <a:spLocks/>
          </p:cNvSpPr>
          <p:nvPr userDrawn="1"/>
        </p:nvSpPr>
        <p:spPr bwMode="auto">
          <a:xfrm>
            <a:off x="8331697" y="0"/>
            <a:ext cx="812303" cy="464966"/>
          </a:xfrm>
          <a:custGeom>
            <a:avLst/>
            <a:gdLst>
              <a:gd name="T0" fmla="*/ 1779139 w 1786255"/>
              <a:gd name="T1" fmla="*/ 1017223 h 1022350"/>
              <a:gd name="T2" fmla="*/ 1770795 w 1786255"/>
              <a:gd name="T3" fmla="*/ 1022056 h 1022350"/>
              <a:gd name="T4" fmla="*/ 0 w 1786255"/>
              <a:gd name="T5" fmla="*/ 0 h 10223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86255" h="1022350">
                <a:moveTo>
                  <a:pt x="1785804" y="1017223"/>
                </a:moveTo>
                <a:lnTo>
                  <a:pt x="1777427" y="1022056"/>
                </a:lnTo>
                <a:lnTo>
                  <a:pt x="0" y="0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object 18"/>
          <p:cNvSpPr>
            <a:spLocks/>
          </p:cNvSpPr>
          <p:nvPr userDrawn="1"/>
        </p:nvSpPr>
        <p:spPr bwMode="auto">
          <a:xfrm>
            <a:off x="5488278" y="0"/>
            <a:ext cx="2034005" cy="5143500"/>
          </a:xfrm>
          <a:custGeom>
            <a:avLst/>
            <a:gdLst>
              <a:gd name="T0" fmla="*/ 4465206 w 4472305"/>
              <a:gd name="T1" fmla="*/ 0 h 11308715"/>
              <a:gd name="T2" fmla="*/ 0 w 4472305"/>
              <a:gd name="T3" fmla="*/ 2577389 h 11308715"/>
              <a:gd name="T4" fmla="*/ 0 w 4472305"/>
              <a:gd name="T5" fmla="*/ 8756945 h 11308715"/>
              <a:gd name="T6" fmla="*/ 4444891 w 4472305"/>
              <a:gd name="T7" fmla="*/ 11321896 h 113087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72305" h="11308715">
                <a:moveTo>
                  <a:pt x="4471884" y="0"/>
                </a:moveTo>
                <a:lnTo>
                  <a:pt x="0" y="2574344"/>
                </a:lnTo>
                <a:lnTo>
                  <a:pt x="0" y="8746627"/>
                </a:lnTo>
                <a:lnTo>
                  <a:pt x="4451529" y="11308555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object 19"/>
          <p:cNvSpPr>
            <a:spLocks/>
          </p:cNvSpPr>
          <p:nvPr userDrawn="1"/>
        </p:nvSpPr>
        <p:spPr bwMode="auto">
          <a:xfrm>
            <a:off x="8341807" y="4681423"/>
            <a:ext cx="802194" cy="462077"/>
          </a:xfrm>
          <a:custGeom>
            <a:avLst/>
            <a:gdLst>
              <a:gd name="T0" fmla="*/ 0 w 1764030"/>
              <a:gd name="T1" fmla="*/ 1028343 h 1015365"/>
              <a:gd name="T2" fmla="*/ 1756815 w 1764030"/>
              <a:gd name="T3" fmla="*/ 0 h 10153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64030" h="1015365">
                <a:moveTo>
                  <a:pt x="0" y="1014928"/>
                </a:moveTo>
                <a:lnTo>
                  <a:pt x="1763479" y="0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object 20"/>
          <p:cNvSpPr>
            <a:spLocks/>
          </p:cNvSpPr>
          <p:nvPr userDrawn="1"/>
        </p:nvSpPr>
        <p:spPr bwMode="auto">
          <a:xfrm>
            <a:off x="8530261" y="1"/>
            <a:ext cx="613740" cy="351612"/>
          </a:xfrm>
          <a:custGeom>
            <a:avLst/>
            <a:gdLst>
              <a:gd name="T0" fmla="*/ 1336305 w 1350009"/>
              <a:gd name="T1" fmla="*/ 775152 h 772795"/>
              <a:gd name="T2" fmla="*/ 1329276 w 1350009"/>
              <a:gd name="T3" fmla="*/ 779280 h 772795"/>
              <a:gd name="T4" fmla="*/ 0 w 1350009"/>
              <a:gd name="T5" fmla="*/ 0 h 7727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0009" h="772795">
                <a:moveTo>
                  <a:pt x="1349552" y="768484"/>
                </a:moveTo>
                <a:lnTo>
                  <a:pt x="1342453" y="772577"/>
                </a:lnTo>
                <a:lnTo>
                  <a:pt x="0" y="0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object 21"/>
          <p:cNvSpPr>
            <a:spLocks/>
          </p:cNvSpPr>
          <p:nvPr userDrawn="1"/>
        </p:nvSpPr>
        <p:spPr bwMode="auto">
          <a:xfrm>
            <a:off x="5294769" y="0"/>
            <a:ext cx="1901871" cy="5143500"/>
          </a:xfrm>
          <a:custGeom>
            <a:avLst/>
            <a:gdLst>
              <a:gd name="T0" fmla="*/ 4168691 w 4182109"/>
              <a:gd name="T1" fmla="*/ 0 h 11308715"/>
              <a:gd name="T2" fmla="*/ 0 w 4182109"/>
              <a:gd name="T3" fmla="*/ 2411299 h 11308715"/>
              <a:gd name="T4" fmla="*/ 0 w 4182109"/>
              <a:gd name="T5" fmla="*/ 8923676 h 11308715"/>
              <a:gd name="T6" fmla="*/ 4146446 w 4182109"/>
              <a:gd name="T7" fmla="*/ 11321896 h 113087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82109" h="11308715">
                <a:moveTo>
                  <a:pt x="4181985" y="0"/>
                </a:moveTo>
                <a:lnTo>
                  <a:pt x="0" y="2408464"/>
                </a:lnTo>
                <a:lnTo>
                  <a:pt x="0" y="8913156"/>
                </a:lnTo>
                <a:lnTo>
                  <a:pt x="4159669" y="11308555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object 22"/>
          <p:cNvSpPr>
            <a:spLocks/>
          </p:cNvSpPr>
          <p:nvPr userDrawn="1"/>
        </p:nvSpPr>
        <p:spPr bwMode="auto">
          <a:xfrm>
            <a:off x="8540369" y="4795498"/>
            <a:ext cx="603631" cy="348002"/>
          </a:xfrm>
          <a:custGeom>
            <a:avLst/>
            <a:gdLst>
              <a:gd name="T0" fmla="*/ 0 w 1327784"/>
              <a:gd name="T1" fmla="*/ 777720 h 764540"/>
              <a:gd name="T2" fmla="*/ 1313926 w 1327784"/>
              <a:gd name="T3" fmla="*/ 0 h 764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27784" h="764540">
                <a:moveTo>
                  <a:pt x="0" y="764279"/>
                </a:moveTo>
                <a:lnTo>
                  <a:pt x="1327170" y="0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object 23"/>
          <p:cNvSpPr>
            <a:spLocks/>
          </p:cNvSpPr>
          <p:nvPr userDrawn="1"/>
        </p:nvSpPr>
        <p:spPr bwMode="auto">
          <a:xfrm>
            <a:off x="8725935" y="0"/>
            <a:ext cx="418065" cy="238259"/>
          </a:xfrm>
          <a:custGeom>
            <a:avLst/>
            <a:gdLst>
              <a:gd name="T0" fmla="*/ 912301 w 919480"/>
              <a:gd name="T1" fmla="*/ 531177 h 523240"/>
              <a:gd name="T2" fmla="*/ 903216 w 919480"/>
              <a:gd name="T3" fmla="*/ 536591 h 523240"/>
              <a:gd name="T4" fmla="*/ 0 w 919480"/>
              <a:gd name="T5" fmla="*/ 0 h 523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9480" h="523240">
                <a:moveTo>
                  <a:pt x="918953" y="517819"/>
                </a:moveTo>
                <a:lnTo>
                  <a:pt x="909801" y="523097"/>
                </a:lnTo>
                <a:lnTo>
                  <a:pt x="0" y="0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" name="object 24"/>
          <p:cNvSpPr>
            <a:spLocks/>
          </p:cNvSpPr>
          <p:nvPr userDrawn="1"/>
        </p:nvSpPr>
        <p:spPr bwMode="auto">
          <a:xfrm>
            <a:off x="5094762" y="0"/>
            <a:ext cx="1771903" cy="5143500"/>
          </a:xfrm>
          <a:custGeom>
            <a:avLst/>
            <a:gdLst>
              <a:gd name="T0" fmla="*/ 3882499 w 3896359"/>
              <a:gd name="T1" fmla="*/ 0 h 11308715"/>
              <a:gd name="T2" fmla="*/ 0 w 3896359"/>
              <a:gd name="T3" fmla="*/ 2245241 h 11308715"/>
              <a:gd name="T4" fmla="*/ 0 w 3896359"/>
              <a:gd name="T5" fmla="*/ 9090416 h 11308715"/>
              <a:gd name="T6" fmla="*/ 3859527 w 3896359"/>
              <a:gd name="T7" fmla="*/ 11321896 h 113087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96359" h="11308715">
                <a:moveTo>
                  <a:pt x="3895789" y="0"/>
                </a:moveTo>
                <a:lnTo>
                  <a:pt x="0" y="2242595"/>
                </a:lnTo>
                <a:lnTo>
                  <a:pt x="0" y="9079706"/>
                </a:lnTo>
                <a:lnTo>
                  <a:pt x="3872739" y="11308555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object 25"/>
          <p:cNvSpPr>
            <a:spLocks/>
          </p:cNvSpPr>
          <p:nvPr userDrawn="1"/>
        </p:nvSpPr>
        <p:spPr bwMode="auto">
          <a:xfrm>
            <a:off x="8736765" y="4908852"/>
            <a:ext cx="407235" cy="234649"/>
          </a:xfrm>
          <a:custGeom>
            <a:avLst/>
            <a:gdLst>
              <a:gd name="T0" fmla="*/ 0 w 895984"/>
              <a:gd name="T1" fmla="*/ 522231 h 515620"/>
              <a:gd name="T2" fmla="*/ 882540 w 895984"/>
              <a:gd name="T3" fmla="*/ 0 h 5156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95984" h="515620">
                <a:moveTo>
                  <a:pt x="0" y="515534"/>
                </a:moveTo>
                <a:lnTo>
                  <a:pt x="895756" y="0"/>
                </a:lnTo>
              </a:path>
            </a:pathLst>
          </a:custGeom>
          <a:noFill/>
          <a:ln w="13329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7" name="object 26"/>
          <p:cNvSpPr>
            <a:spLocks/>
          </p:cNvSpPr>
          <p:nvPr userDrawn="1"/>
        </p:nvSpPr>
        <p:spPr bwMode="auto">
          <a:xfrm>
            <a:off x="8522319" y="1850477"/>
            <a:ext cx="621682" cy="362442"/>
          </a:xfrm>
          <a:custGeom>
            <a:avLst/>
            <a:gdLst>
              <a:gd name="T0" fmla="*/ 1347372 w 1367790"/>
              <a:gd name="T1" fmla="*/ 822163 h 795654"/>
              <a:gd name="T2" fmla="*/ 0 w 1367790"/>
              <a:gd name="T3" fmla="*/ 0 h 7956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7790" h="795654">
                <a:moveTo>
                  <a:pt x="1367238" y="795063"/>
                </a:moveTo>
                <a:lnTo>
                  <a:pt x="0" y="0"/>
                </a:lnTo>
              </a:path>
            </a:pathLst>
          </a:custGeom>
          <a:noFill/>
          <a:ln w="39977">
            <a:solidFill>
              <a:srgbClr val="83D1F5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8" name="Picture 37" descr="IBMLogo8bar3color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 rot="16200000">
            <a:off x="109285" y="547191"/>
            <a:ext cx="730071" cy="2777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BMLogo8bar3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53528" y="3065152"/>
            <a:ext cx="1148068" cy="4367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/>
          <a:srcRect b="17511"/>
          <a:stretch>
            <a:fillRect/>
          </a:stretch>
        </p:blipFill>
        <p:spPr bwMode="auto">
          <a:xfrm>
            <a:off x="3432610" y="213411"/>
            <a:ext cx="5471670" cy="45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913851" y="1205749"/>
            <a:ext cx="1827423" cy="415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49D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Thank you.</a:t>
            </a:r>
            <a:endParaRPr lang="en-US" sz="2700" dirty="0"/>
          </a:p>
        </p:txBody>
      </p:sp>
      <p:sp>
        <p:nvSpPr>
          <p:cNvPr id="2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7598" y="3921448"/>
            <a:ext cx="22799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5A8E"/>
                </a:solidFill>
              </a:rPr>
              <a:t>ibm</a:t>
            </a:r>
            <a:r>
              <a:rPr lang="en-US" sz="1400" dirty="0">
                <a:solidFill>
                  <a:srgbClr val="005A8E"/>
                </a:solidFill>
              </a:rPr>
              <a:t>.com/spectrumstorage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421857" y="3267075"/>
            <a:ext cx="1273970" cy="1497806"/>
            <a:chOff x="3421857" y="3267075"/>
            <a:chExt cx="1273970" cy="1497806"/>
          </a:xfrm>
        </p:grpSpPr>
        <p:sp>
          <p:nvSpPr>
            <p:cNvPr id="13" name="Freeform 12"/>
            <p:cNvSpPr/>
            <p:nvPr/>
          </p:nvSpPr>
          <p:spPr>
            <a:xfrm>
              <a:off x="3421857" y="3267075"/>
              <a:ext cx="1273970" cy="1497806"/>
            </a:xfrm>
            <a:custGeom>
              <a:avLst/>
              <a:gdLst>
                <a:gd name="connsiteX0" fmla="*/ 604838 w 1219200"/>
                <a:gd name="connsiteY0" fmla="*/ 0 h 1407319"/>
                <a:gd name="connsiteX1" fmla="*/ 1219200 w 1219200"/>
                <a:gd name="connsiteY1" fmla="*/ 354806 h 1407319"/>
                <a:gd name="connsiteX2" fmla="*/ 1219200 w 1219200"/>
                <a:gd name="connsiteY2" fmla="*/ 1057275 h 1407319"/>
                <a:gd name="connsiteX3" fmla="*/ 602456 w 1219200"/>
                <a:gd name="connsiteY3" fmla="*/ 1407319 h 1407319"/>
                <a:gd name="connsiteX4" fmla="*/ 0 w 1219200"/>
                <a:gd name="connsiteY4" fmla="*/ 1052512 h 1407319"/>
                <a:gd name="connsiteX5" fmla="*/ 2381 w 1219200"/>
                <a:gd name="connsiteY5" fmla="*/ 350044 h 1407319"/>
                <a:gd name="connsiteX0" fmla="*/ 604838 w 1219200"/>
                <a:gd name="connsiteY0" fmla="*/ 0 h 1407319"/>
                <a:gd name="connsiteX1" fmla="*/ 1219200 w 1219200"/>
                <a:gd name="connsiteY1" fmla="*/ 354806 h 1407319"/>
                <a:gd name="connsiteX2" fmla="*/ 1219200 w 1219200"/>
                <a:gd name="connsiteY2" fmla="*/ 1057275 h 1407319"/>
                <a:gd name="connsiteX3" fmla="*/ 602456 w 1219200"/>
                <a:gd name="connsiteY3" fmla="*/ 1407319 h 1407319"/>
                <a:gd name="connsiteX4" fmla="*/ 0 w 1219200"/>
                <a:gd name="connsiteY4" fmla="*/ 1052512 h 1407319"/>
                <a:gd name="connsiteX5" fmla="*/ 2381 w 1219200"/>
                <a:gd name="connsiteY5" fmla="*/ 350044 h 1407319"/>
                <a:gd name="connsiteX6" fmla="*/ 604838 w 1219200"/>
                <a:gd name="connsiteY6" fmla="*/ 0 h 140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" h="1407319">
                  <a:moveTo>
                    <a:pt x="604838" y="0"/>
                  </a:moveTo>
                  <a:lnTo>
                    <a:pt x="1219200" y="354806"/>
                  </a:lnTo>
                  <a:lnTo>
                    <a:pt x="1219200" y="1057275"/>
                  </a:lnTo>
                  <a:lnTo>
                    <a:pt x="602456" y="1407319"/>
                  </a:lnTo>
                  <a:lnTo>
                    <a:pt x="0" y="1052512"/>
                  </a:lnTo>
                  <a:cubicBezTo>
                    <a:pt x="794" y="818356"/>
                    <a:pt x="1587" y="584200"/>
                    <a:pt x="2381" y="350044"/>
                  </a:cubicBezTo>
                  <a:lnTo>
                    <a:pt x="604838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pectrumFamilySymbo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600" y="3333750"/>
              <a:ext cx="1183538" cy="136713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1pPr algn="l">
              <a:buClr>
                <a:schemeClr val="accent1"/>
              </a:buClr>
              <a:defRPr sz="1201" spc="0"/>
            </a:lvl1pPr>
            <a:lvl2pPr algn="l">
              <a:defRPr sz="1051" spc="0"/>
            </a:lvl2pPr>
            <a:lvl3pPr algn="l">
              <a:defRPr sz="901" spc="0"/>
            </a:lvl3pPr>
            <a:lvl4pPr algn="l">
              <a:defRPr sz="901" spc="0"/>
            </a:lvl4pPr>
            <a:lvl5pPr algn="l">
              <a:defRPr sz="901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2055"/>
            <a:ext cx="8229600" cy="2821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067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1pPr algn="l">
              <a:buClr>
                <a:schemeClr val="accent1"/>
              </a:buClr>
              <a:defRPr sz="1201" spc="0"/>
            </a:lvl1pPr>
            <a:lvl2pPr algn="l">
              <a:defRPr sz="1051" spc="0"/>
            </a:lvl2pPr>
            <a:lvl3pPr algn="l">
              <a:defRPr sz="901" spc="0"/>
            </a:lvl3pPr>
            <a:lvl4pPr algn="l">
              <a:defRPr sz="901" spc="0"/>
            </a:lvl4pPr>
            <a:lvl5pPr algn="l">
              <a:defRPr sz="901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51239"/>
            <a:ext cx="8229600" cy="2821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6599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1pPr algn="l">
              <a:buClr>
                <a:schemeClr val="accent1"/>
              </a:buClr>
              <a:defRPr sz="1201" spc="0"/>
            </a:lvl1pPr>
            <a:lvl2pPr algn="l">
              <a:defRPr sz="1051" spc="0"/>
            </a:lvl2pPr>
            <a:lvl3pPr algn="l">
              <a:defRPr sz="901" spc="0"/>
            </a:lvl3pPr>
            <a:lvl4pPr algn="l">
              <a:defRPr sz="901" spc="0"/>
            </a:lvl4pPr>
            <a:lvl5pPr algn="l">
              <a:defRPr sz="901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8347"/>
            <a:ext cx="8229600" cy="2821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46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lvl1pPr algn="l">
              <a:buClr>
                <a:schemeClr val="accent1"/>
              </a:buClr>
              <a:defRPr sz="1201" spc="0"/>
            </a:lvl1pPr>
            <a:lvl2pPr algn="l">
              <a:defRPr sz="1051" spc="0"/>
            </a:lvl2pPr>
            <a:lvl3pPr algn="l">
              <a:defRPr sz="901" spc="0"/>
            </a:lvl3pPr>
            <a:lvl4pPr algn="l">
              <a:defRPr sz="901" spc="0"/>
            </a:lvl4pPr>
            <a:lvl5pPr algn="l">
              <a:defRPr sz="901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84430"/>
            <a:ext cx="8229600" cy="2821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68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92413" y="4867275"/>
            <a:ext cx="307975" cy="920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B7EFCD-2EC3-124E-8182-580F2D44F53F}" type="slidenum">
              <a:rPr lang="en-US" altLang="en-US" sz="600">
                <a:solidFill>
                  <a:schemeClr val="bg1"/>
                </a:solidFill>
              </a:rPr>
              <a:pPr eaLnBrk="1" hangingPunct="1"/>
              <a:t>‹#›</a:t>
            </a:fld>
            <a:endParaRPr lang="en-US" altLang="en-US" sz="60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590800" y="4867275"/>
            <a:ext cx="1968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60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612775" y="4867275"/>
            <a:ext cx="119221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600">
                <a:solidFill>
                  <a:schemeClr val="bg1"/>
                </a:solidFill>
              </a:rPr>
              <a:t>© 2016 IBM Corporation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34" y="595036"/>
            <a:ext cx="3733801" cy="392415"/>
          </a:xfrm>
        </p:spPr>
        <p:txBody>
          <a:bodyPr/>
          <a:lstStyle>
            <a:lvl1pPr>
              <a:lnSpc>
                <a:spcPts val="3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99" y="1525912"/>
            <a:ext cx="3581401" cy="18466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2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39029" y="595036"/>
            <a:ext cx="3581401" cy="392415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None/>
              <a:defRPr sz="28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1" y="1525912"/>
            <a:ext cx="3733801" cy="18466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2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85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6220" y="1403513"/>
            <a:ext cx="6935047" cy="504606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223837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302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36220" y="2577507"/>
            <a:ext cx="5254413" cy="36889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223837" indent="0">
              <a:buNone/>
              <a:defRPr/>
            </a:lvl3pPr>
            <a:lvl4pPr marL="457200" indent="0">
              <a:buNone/>
              <a:defRPr/>
            </a:lvl4pPr>
            <a:lvl5pPr marL="63023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36220" y="2950477"/>
            <a:ext cx="4724400" cy="296494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9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6220" y="1403513"/>
            <a:ext cx="6935047" cy="504606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223837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302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28600" y="4759572"/>
            <a:ext cx="1607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="1" dirty="0"/>
              <a:t>IBM Confidential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36220" y="2577507"/>
            <a:ext cx="5254413" cy="36889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223837" indent="0">
              <a:buNone/>
              <a:defRPr/>
            </a:lvl3pPr>
            <a:lvl4pPr marL="457200" indent="0">
              <a:buNone/>
              <a:defRPr/>
            </a:lvl4pPr>
            <a:lvl5pPr marL="63023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36220" y="2950477"/>
            <a:ext cx="4724400" cy="296494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5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6220" y="1403513"/>
            <a:ext cx="6935047" cy="504606"/>
          </a:xfrm>
        </p:spPr>
        <p:txBody>
          <a:bodyPr/>
          <a:lstStyle>
            <a:lvl1pPr>
              <a:defRPr sz="2800" b="0">
                <a:solidFill>
                  <a:schemeClr val="accent6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223837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302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667" y="178372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Confidential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6220" y="1403513"/>
            <a:ext cx="6935047" cy="504606"/>
          </a:xfrm>
        </p:spPr>
        <p:txBody>
          <a:bodyPr/>
          <a:lstStyle>
            <a:lvl1pPr>
              <a:defRPr sz="2800" b="0">
                <a:solidFill>
                  <a:schemeClr val="accent6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223837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3023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28600" y="4759572"/>
            <a:ext cx="1607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="1" dirty="0">
                <a:solidFill>
                  <a:schemeClr val="bg1"/>
                </a:solidFill>
              </a:rPr>
              <a:t>IBM 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9667" y="178372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2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5" y="2174024"/>
            <a:ext cx="5945059" cy="941796"/>
          </a:xfrm>
        </p:spPr>
        <p:txBody>
          <a:bodyPr anchor="t" anchorCtr="0"/>
          <a:lstStyle>
            <a:lvl1pPr>
              <a:lnSpc>
                <a:spcPct val="85000"/>
              </a:lnSpc>
              <a:defRPr sz="36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6" y="1885795"/>
            <a:ext cx="5950287" cy="215444"/>
          </a:xfrm>
        </p:spPr>
        <p:txBody>
          <a:bodyPr wrap="square" tIns="0" rIns="0" bIns="0" anchor="b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00649D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object 4"/>
          <p:cNvSpPr>
            <a:spLocks/>
          </p:cNvSpPr>
          <p:nvPr userDrawn="1"/>
        </p:nvSpPr>
        <p:spPr bwMode="auto">
          <a:xfrm>
            <a:off x="6500587" y="477962"/>
            <a:ext cx="2244843" cy="1306091"/>
          </a:xfrm>
          <a:custGeom>
            <a:avLst/>
            <a:gdLst>
              <a:gd name="T0" fmla="*/ 2453277 w 4935855"/>
              <a:gd name="T1" fmla="*/ 0 h 2872740"/>
              <a:gd name="T2" fmla="*/ 0 w 4935855"/>
              <a:gd name="T3" fmla="*/ 1411927 h 2872740"/>
              <a:gd name="T4" fmla="*/ 2474727 w 4935855"/>
              <a:gd name="T5" fmla="*/ 2852470 h 2872740"/>
              <a:gd name="T6" fmla="*/ 4928564 w 4935855"/>
              <a:gd name="T7" fmla="*/ 1424666 h 2872740"/>
              <a:gd name="T8" fmla="*/ 2453277 w 4935855"/>
              <a:gd name="T9" fmla="*/ 0 h 2872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5855" h="2872740">
                <a:moveTo>
                  <a:pt x="2456595" y="0"/>
                </a:moveTo>
                <a:lnTo>
                  <a:pt x="0" y="1421789"/>
                </a:lnTo>
                <a:lnTo>
                  <a:pt x="2478081" y="2872394"/>
                </a:lnTo>
                <a:lnTo>
                  <a:pt x="4935242" y="1434616"/>
                </a:lnTo>
                <a:lnTo>
                  <a:pt x="2456595" y="0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object 5"/>
          <p:cNvSpPr>
            <a:spLocks/>
          </p:cNvSpPr>
          <p:nvPr userDrawn="1"/>
        </p:nvSpPr>
        <p:spPr bwMode="auto">
          <a:xfrm>
            <a:off x="7632035" y="1155195"/>
            <a:ext cx="1117728" cy="3502403"/>
          </a:xfrm>
          <a:custGeom>
            <a:avLst/>
            <a:gdLst>
              <a:gd name="T0" fmla="*/ 2456982 w 2457450"/>
              <a:gd name="T1" fmla="*/ 0 h 7700645"/>
              <a:gd name="T2" fmla="*/ 0 w 2457450"/>
              <a:gd name="T3" fmla="*/ 1438975 h 7700645"/>
              <a:gd name="T4" fmla="*/ 0 w 2457450"/>
              <a:gd name="T5" fmla="*/ 7707145 h 7700645"/>
              <a:gd name="T6" fmla="*/ 2456982 w 2457450"/>
              <a:gd name="T7" fmla="*/ 6283823 h 7700645"/>
              <a:gd name="T8" fmla="*/ 2456982 w 2457450"/>
              <a:gd name="T9" fmla="*/ 0 h 7700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7450" h="7700645">
                <a:moveTo>
                  <a:pt x="2456982" y="0"/>
                </a:moveTo>
                <a:lnTo>
                  <a:pt x="0" y="1437736"/>
                </a:lnTo>
                <a:lnTo>
                  <a:pt x="0" y="7700467"/>
                </a:lnTo>
                <a:lnTo>
                  <a:pt x="2456982" y="6278384"/>
                </a:lnTo>
                <a:lnTo>
                  <a:pt x="2456982" y="0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object 6"/>
          <p:cNvSpPr>
            <a:spLocks/>
          </p:cNvSpPr>
          <p:nvPr userDrawn="1"/>
        </p:nvSpPr>
        <p:spPr bwMode="auto">
          <a:xfrm>
            <a:off x="6476760" y="1149418"/>
            <a:ext cx="1127115" cy="3507457"/>
          </a:xfrm>
          <a:custGeom>
            <a:avLst/>
            <a:gdLst>
              <a:gd name="T0" fmla="*/ 0 w 2478405"/>
              <a:gd name="T1" fmla="*/ 0 h 7712709"/>
              <a:gd name="T2" fmla="*/ 0 w 2478405"/>
              <a:gd name="T3" fmla="*/ 6267596 h 7712709"/>
              <a:gd name="T4" fmla="*/ 2471214 w 2478405"/>
              <a:gd name="T5" fmla="*/ 7699257 h 7712709"/>
              <a:gd name="T6" fmla="*/ 2471214 w 2478405"/>
              <a:gd name="T7" fmla="*/ 1448022 h 7712709"/>
              <a:gd name="T8" fmla="*/ 0 w 2478405"/>
              <a:gd name="T9" fmla="*/ 0 h 77127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8405" h="7712709">
                <a:moveTo>
                  <a:pt x="0" y="0"/>
                </a:moveTo>
                <a:lnTo>
                  <a:pt x="0" y="6278426"/>
                </a:lnTo>
                <a:lnTo>
                  <a:pt x="2477861" y="7712560"/>
                </a:lnTo>
                <a:lnTo>
                  <a:pt x="2477861" y="1450521"/>
                </a:lnTo>
                <a:lnTo>
                  <a:pt x="0" y="0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7"/>
          <p:cNvSpPr>
            <a:spLocks/>
          </p:cNvSpPr>
          <p:nvPr userDrawn="1"/>
        </p:nvSpPr>
        <p:spPr bwMode="auto">
          <a:xfrm>
            <a:off x="7641421" y="0"/>
            <a:ext cx="1502579" cy="5143500"/>
          </a:xfrm>
          <a:custGeom>
            <a:avLst/>
            <a:gdLst>
              <a:gd name="T0" fmla="*/ 3296641 w 3303905"/>
              <a:gd name="T1" fmla="*/ 0 h 11308715"/>
              <a:gd name="T2" fmla="*/ 1746209 w 3303905"/>
              <a:gd name="T3" fmla="*/ 0 h 11308715"/>
              <a:gd name="T4" fmla="*/ 0 w 3303905"/>
              <a:gd name="T5" fmla="*/ 1015721 h 11308715"/>
              <a:gd name="T6" fmla="*/ 2494210 w 3303905"/>
              <a:gd name="T7" fmla="*/ 2469985 h 11308715"/>
              <a:gd name="T8" fmla="*/ 2494210 w 3303905"/>
              <a:gd name="T9" fmla="*/ 8864773 h 11308715"/>
              <a:gd name="T10" fmla="*/ 2486399 w 3303905"/>
              <a:gd name="T11" fmla="*/ 8873832 h 11308715"/>
              <a:gd name="T12" fmla="*/ 27255 w 3303905"/>
              <a:gd name="T13" fmla="*/ 10306176 h 11308715"/>
              <a:gd name="T14" fmla="*/ 1773402 w 3303905"/>
              <a:gd name="T15" fmla="*/ 11321897 h 11308715"/>
              <a:gd name="T16" fmla="*/ 3296641 w 3303905"/>
              <a:gd name="T17" fmla="*/ 11321897 h 11308715"/>
              <a:gd name="T18" fmla="*/ 3296641 w 3303905"/>
              <a:gd name="T19" fmla="*/ 0 h 113087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3905" h="11308715">
                <a:moveTo>
                  <a:pt x="3303313" y="0"/>
                </a:moveTo>
                <a:lnTo>
                  <a:pt x="1749737" y="0"/>
                </a:lnTo>
                <a:lnTo>
                  <a:pt x="0" y="1014524"/>
                </a:lnTo>
                <a:lnTo>
                  <a:pt x="2499253" y="2467066"/>
                </a:lnTo>
                <a:lnTo>
                  <a:pt x="2499253" y="8854327"/>
                </a:lnTo>
                <a:lnTo>
                  <a:pt x="2491431" y="8863374"/>
                </a:lnTo>
                <a:lnTo>
                  <a:pt x="27318" y="10294032"/>
                </a:lnTo>
                <a:lnTo>
                  <a:pt x="1776993" y="11308556"/>
                </a:lnTo>
                <a:lnTo>
                  <a:pt x="3303313" y="11308556"/>
                </a:lnTo>
                <a:lnTo>
                  <a:pt x="3303313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bove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10"/>
            <a:ext cx="8541385" cy="3241992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 marL="173038" indent="-173038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396875" indent="-173038"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8016240" cy="390144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048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(above) + content (1-column)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5310"/>
            <a:ext cx="8541385" cy="32419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8016240" cy="390144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" y="4759572"/>
            <a:ext cx="1607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="1" dirty="0"/>
              <a:t>IBM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64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above) + content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4251960" cy="32419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68793" y="1097280"/>
            <a:ext cx="4251960" cy="32419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8016240" cy="390144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33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(above) + content (2-columns)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4251960" cy="32419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68793" y="1097280"/>
            <a:ext cx="4251960" cy="32419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8016240" cy="390144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4759572"/>
            <a:ext cx="1607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="1" dirty="0"/>
              <a:t>IBM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5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above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8016240" cy="390144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45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(above) +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8016240" cy="390144"/>
          </a:xfrm>
        </p:spPr>
        <p:txBody>
          <a:bodyPr/>
          <a:lstStyle>
            <a:lvl1pPr>
              <a:defRPr sz="2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4759572"/>
            <a:ext cx="1607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="1" dirty="0"/>
              <a:t>IBM Confidential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9667" y="173453"/>
            <a:ext cx="1477800" cy="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5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pic>
        <p:nvPicPr>
          <p:cNvPr id="17" name="Picture 16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8901" y="180170"/>
            <a:ext cx="1573545" cy="212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5800" y="1955682"/>
            <a:ext cx="453993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r="41166" b="35024"/>
          <a:stretch/>
        </p:blipFill>
        <p:spPr>
          <a:xfrm>
            <a:off x="2804603" y="-7746"/>
            <a:ext cx="6339397" cy="5151121"/>
          </a:xfrm>
          <a:prstGeom prst="rect">
            <a:avLst/>
          </a:prstGeom>
        </p:spPr>
      </p:pic>
      <p:pic>
        <p:nvPicPr>
          <p:cNvPr id="15" name="Picture 14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8901" y="180170"/>
            <a:ext cx="1573545" cy="21284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28600" y="4759572"/>
            <a:ext cx="1607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="1" dirty="0"/>
              <a:t>IBM Confidential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5800" y="1955682"/>
            <a:ext cx="453993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6" y="2174024"/>
            <a:ext cx="4571272" cy="941796"/>
          </a:xfrm>
        </p:spPr>
        <p:txBody>
          <a:bodyPr anchor="t" anchorCtr="0"/>
          <a:lstStyle>
            <a:lvl1pPr>
              <a:lnSpc>
                <a:spcPct val="85000"/>
              </a:lnSpc>
              <a:defRPr sz="36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7" y="1885795"/>
            <a:ext cx="4575292" cy="215444"/>
          </a:xfrm>
        </p:spPr>
        <p:txBody>
          <a:bodyPr wrap="square" tIns="0" rIns="0" bIns="0" anchor="b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00649D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092640" y="0"/>
            <a:ext cx="4051361" cy="5143501"/>
            <a:chOff x="5092640" y="0"/>
            <a:chExt cx="4051361" cy="5143501"/>
          </a:xfrm>
        </p:grpSpPr>
        <p:sp>
          <p:nvSpPr>
            <p:cNvPr id="9" name="object 3"/>
            <p:cNvSpPr>
              <a:spLocks/>
            </p:cNvSpPr>
            <p:nvPr userDrawn="1"/>
          </p:nvSpPr>
          <p:spPr bwMode="auto">
            <a:xfrm>
              <a:off x="7262261" y="1127036"/>
              <a:ext cx="1881740" cy="2892317"/>
            </a:xfrm>
            <a:custGeom>
              <a:avLst/>
              <a:gdLst>
                <a:gd name="T0" fmla="*/ 4125768 w 4132580"/>
                <a:gd name="T1" fmla="*/ 5556454 h 6360159"/>
                <a:gd name="T2" fmla="*/ 2754092 w 4132580"/>
                <a:gd name="T3" fmla="*/ 6346714 h 6360159"/>
                <a:gd name="T4" fmla="*/ 0 w 4132580"/>
                <a:gd name="T5" fmla="*/ 4760015 h 6360159"/>
                <a:gd name="T6" fmla="*/ 0 w 4132580"/>
                <a:gd name="T7" fmla="*/ 1586696 h 6360159"/>
                <a:gd name="T8" fmla="*/ 2754092 w 4132580"/>
                <a:gd name="T9" fmla="*/ 0 h 6360159"/>
                <a:gd name="T10" fmla="*/ 4125768 w 4132580"/>
                <a:gd name="T11" fmla="*/ 790253 h 6360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32580" h="6360159">
                  <a:moveTo>
                    <a:pt x="4132446" y="5568098"/>
                  </a:moveTo>
                  <a:lnTo>
                    <a:pt x="2758544" y="6360015"/>
                  </a:lnTo>
                  <a:lnTo>
                    <a:pt x="0" y="4769990"/>
                  </a:lnTo>
                  <a:lnTo>
                    <a:pt x="0" y="1590014"/>
                  </a:lnTo>
                  <a:lnTo>
                    <a:pt x="2758544" y="0"/>
                  </a:lnTo>
                  <a:lnTo>
                    <a:pt x="4132446" y="791912"/>
                  </a:lnTo>
                </a:path>
              </a:pathLst>
            </a:custGeom>
            <a:noFill/>
            <a:ln w="39977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bject 4"/>
            <p:cNvSpPr>
              <a:spLocks/>
            </p:cNvSpPr>
            <p:nvPr userDrawn="1"/>
          </p:nvSpPr>
          <p:spPr bwMode="auto">
            <a:xfrm>
              <a:off x="8518682" y="1486590"/>
              <a:ext cx="625318" cy="2167433"/>
            </a:xfrm>
            <a:custGeom>
              <a:avLst/>
              <a:gdLst>
                <a:gd name="T0" fmla="*/ 1354029 w 1374140"/>
                <a:gd name="T1" fmla="*/ 4790572 h 4764405"/>
                <a:gd name="T2" fmla="*/ 0 w 1374140"/>
                <a:gd name="T3" fmla="*/ 3994223 h 4764405"/>
                <a:gd name="T4" fmla="*/ 0 w 1374140"/>
                <a:gd name="T5" fmla="*/ 796345 h 4764405"/>
                <a:gd name="T6" fmla="*/ 1354029 w 1374140"/>
                <a:gd name="T7" fmla="*/ 0 h 47644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40" h="4764405">
                  <a:moveTo>
                    <a:pt x="1373902" y="4763832"/>
                  </a:moveTo>
                  <a:lnTo>
                    <a:pt x="0" y="3971930"/>
                  </a:lnTo>
                  <a:lnTo>
                    <a:pt x="0" y="791901"/>
                  </a:lnTo>
                  <a:lnTo>
                    <a:pt x="1373902" y="0"/>
                  </a:lnTo>
                </a:path>
              </a:pathLst>
            </a:custGeom>
            <a:noFill/>
            <a:ln w="39977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bject 5"/>
            <p:cNvSpPr>
              <a:spLocks/>
            </p:cNvSpPr>
            <p:nvPr userDrawn="1"/>
          </p:nvSpPr>
          <p:spPr bwMode="auto">
            <a:xfrm>
              <a:off x="7262261" y="1126314"/>
              <a:ext cx="1881740" cy="2893039"/>
            </a:xfrm>
            <a:custGeom>
              <a:avLst/>
              <a:gdLst>
                <a:gd name="T0" fmla="*/ 4125768 w 4132580"/>
                <a:gd name="T1" fmla="*/ 789516 h 6361430"/>
                <a:gd name="T2" fmla="*/ 2755788 w 4132580"/>
                <a:gd name="T3" fmla="*/ 0 h 6361430"/>
                <a:gd name="T4" fmla="*/ 0 w 4132580"/>
                <a:gd name="T5" fmla="*/ 1588627 h 6361430"/>
                <a:gd name="T6" fmla="*/ 0 w 4132580"/>
                <a:gd name="T7" fmla="*/ 4765789 h 6361430"/>
                <a:gd name="T8" fmla="*/ 2755631 w 4132580"/>
                <a:gd name="T9" fmla="*/ 6354437 h 6361430"/>
                <a:gd name="T10" fmla="*/ 4125768 w 4132580"/>
                <a:gd name="T11" fmla="*/ 5564532 h 6361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32580" h="6361430">
                  <a:moveTo>
                    <a:pt x="4132446" y="790335"/>
                  </a:moveTo>
                  <a:lnTo>
                    <a:pt x="2760240" y="0"/>
                  </a:lnTo>
                  <a:lnTo>
                    <a:pt x="0" y="1590286"/>
                  </a:lnTo>
                  <a:lnTo>
                    <a:pt x="0" y="4770786"/>
                  </a:lnTo>
                  <a:lnTo>
                    <a:pt x="2760083" y="6361094"/>
                  </a:lnTo>
                  <a:lnTo>
                    <a:pt x="4132446" y="5570355"/>
                  </a:lnTo>
                </a:path>
              </a:pathLst>
            </a:custGeom>
            <a:noFill/>
            <a:ln w="39977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bject 6"/>
            <p:cNvSpPr>
              <a:spLocks/>
            </p:cNvSpPr>
            <p:nvPr userDrawn="1"/>
          </p:nvSpPr>
          <p:spPr bwMode="auto">
            <a:xfrm>
              <a:off x="7062014" y="975418"/>
              <a:ext cx="2081986" cy="3195554"/>
            </a:xfrm>
            <a:custGeom>
              <a:avLst/>
              <a:gdLst>
                <a:gd name="T0" fmla="*/ 4558918 w 4572634"/>
                <a:gd name="T1" fmla="*/ 871915 h 7026275"/>
                <a:gd name="T2" fmla="*/ 4556991 w 4572634"/>
                <a:gd name="T3" fmla="*/ 873031 h 7026275"/>
                <a:gd name="T4" fmla="*/ 3042740 w 4572634"/>
                <a:gd name="T5" fmla="*/ 0 h 7026275"/>
                <a:gd name="T6" fmla="*/ 0 w 4572634"/>
                <a:gd name="T7" fmla="*/ 1756511 h 7026275"/>
                <a:gd name="T8" fmla="*/ 0 w 4572634"/>
                <a:gd name="T9" fmla="*/ 5269420 h 7026275"/>
                <a:gd name="T10" fmla="*/ 3043315 w 4572634"/>
                <a:gd name="T11" fmla="*/ 7025943 h 7026275"/>
                <a:gd name="T12" fmla="*/ 4558918 w 4572634"/>
                <a:gd name="T13" fmla="*/ 6151186 h 7026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72634" h="7026275">
                  <a:moveTo>
                    <a:pt x="4572213" y="871915"/>
                  </a:moveTo>
                  <a:lnTo>
                    <a:pt x="4570279" y="873031"/>
                  </a:lnTo>
                  <a:lnTo>
                    <a:pt x="3051613" y="0"/>
                  </a:lnTo>
                  <a:lnTo>
                    <a:pt x="0" y="1756511"/>
                  </a:lnTo>
                  <a:lnTo>
                    <a:pt x="0" y="5269420"/>
                  </a:lnTo>
                  <a:lnTo>
                    <a:pt x="3052189" y="7025943"/>
                  </a:lnTo>
                  <a:lnTo>
                    <a:pt x="4572213" y="6151186"/>
                  </a:lnTo>
                </a:path>
              </a:pathLst>
            </a:custGeom>
            <a:noFill/>
            <a:ln w="39977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bject 7"/>
            <p:cNvSpPr>
              <a:spLocks/>
            </p:cNvSpPr>
            <p:nvPr userDrawn="1"/>
          </p:nvSpPr>
          <p:spPr bwMode="auto">
            <a:xfrm>
              <a:off x="6867551" y="824520"/>
              <a:ext cx="2276449" cy="3498071"/>
            </a:xfrm>
            <a:custGeom>
              <a:avLst/>
              <a:gdLst>
                <a:gd name="T0" fmla="*/ 5005328 w 4998719"/>
                <a:gd name="T1" fmla="*/ 956112 h 7691120"/>
                <a:gd name="T2" fmla="*/ 5004682 w 4998719"/>
                <a:gd name="T3" fmla="*/ 956486 h 7691120"/>
                <a:gd name="T4" fmla="*/ 3342464 w 4998719"/>
                <a:gd name="T5" fmla="*/ 0 h 7691120"/>
                <a:gd name="T6" fmla="*/ 0 w 4998719"/>
                <a:gd name="T7" fmla="*/ 1924405 h 7691120"/>
                <a:gd name="T8" fmla="*/ 0 w 4998719"/>
                <a:gd name="T9" fmla="*/ 5773082 h 7691120"/>
                <a:gd name="T10" fmla="*/ 3342117 w 4998719"/>
                <a:gd name="T11" fmla="*/ 7697480 h 7691120"/>
                <a:gd name="T12" fmla="*/ 5005328 w 4998719"/>
                <a:gd name="T13" fmla="*/ 6739800 h 7691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98719" h="7691120">
                  <a:moveTo>
                    <a:pt x="4998650" y="955274"/>
                  </a:moveTo>
                  <a:lnTo>
                    <a:pt x="4998004" y="955646"/>
                  </a:lnTo>
                  <a:lnTo>
                    <a:pt x="3338003" y="0"/>
                  </a:lnTo>
                  <a:lnTo>
                    <a:pt x="0" y="1922726"/>
                  </a:lnTo>
                  <a:lnTo>
                    <a:pt x="0" y="5768065"/>
                  </a:lnTo>
                  <a:lnTo>
                    <a:pt x="3337657" y="7690802"/>
                  </a:lnTo>
                  <a:lnTo>
                    <a:pt x="4998650" y="6733948"/>
                  </a:lnTo>
                </a:path>
              </a:pathLst>
            </a:custGeom>
            <a:noFill/>
            <a:ln w="39977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bject 8"/>
            <p:cNvSpPr>
              <a:spLocks/>
            </p:cNvSpPr>
            <p:nvPr userDrawn="1"/>
          </p:nvSpPr>
          <p:spPr bwMode="auto">
            <a:xfrm>
              <a:off x="6670196" y="673623"/>
              <a:ext cx="2473804" cy="3799865"/>
            </a:xfrm>
            <a:custGeom>
              <a:avLst/>
              <a:gdLst>
                <a:gd name="T0" fmla="*/ 5445111 w 5431790"/>
                <a:gd name="T1" fmla="*/ 1035170 h 8355965"/>
                <a:gd name="T2" fmla="*/ 5444082 w 5431790"/>
                <a:gd name="T3" fmla="*/ 1035762 h 8355965"/>
                <a:gd name="T4" fmla="*/ 3635808 w 5431790"/>
                <a:gd name="T5" fmla="*/ 0 h 8355965"/>
                <a:gd name="T6" fmla="*/ 0 w 5431790"/>
                <a:gd name="T7" fmla="*/ 2083943 h 8355965"/>
                <a:gd name="T8" fmla="*/ 0 w 5431790"/>
                <a:gd name="T9" fmla="*/ 6251708 h 8355965"/>
                <a:gd name="T10" fmla="*/ 3635378 w 5431790"/>
                <a:gd name="T11" fmla="*/ 8335650 h 8355965"/>
                <a:gd name="T12" fmla="*/ 5445111 w 5431790"/>
                <a:gd name="T13" fmla="*/ 7298229 h 83559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1790" h="8355965">
                  <a:moveTo>
                    <a:pt x="5431762" y="1037648"/>
                  </a:moveTo>
                  <a:lnTo>
                    <a:pt x="5430735" y="1038240"/>
                  </a:lnTo>
                  <a:lnTo>
                    <a:pt x="3626894" y="0"/>
                  </a:lnTo>
                  <a:lnTo>
                    <a:pt x="0" y="2088941"/>
                  </a:lnTo>
                  <a:lnTo>
                    <a:pt x="0" y="6266699"/>
                  </a:lnTo>
                  <a:lnTo>
                    <a:pt x="3626465" y="8355640"/>
                  </a:lnTo>
                  <a:lnTo>
                    <a:pt x="5431762" y="7315731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bject 9"/>
            <p:cNvSpPr>
              <a:spLocks/>
            </p:cNvSpPr>
            <p:nvPr userDrawn="1"/>
          </p:nvSpPr>
          <p:spPr bwMode="auto">
            <a:xfrm>
              <a:off x="6469949" y="522725"/>
              <a:ext cx="2674051" cy="4102382"/>
            </a:xfrm>
            <a:custGeom>
              <a:avLst/>
              <a:gdLst>
                <a:gd name="T0" fmla="*/ 5878207 w 5871844"/>
                <a:gd name="T1" fmla="*/ 1117425 h 9020810"/>
                <a:gd name="T2" fmla="*/ 5875117 w 5871844"/>
                <a:gd name="T3" fmla="*/ 1119207 h 9020810"/>
                <a:gd name="T4" fmla="*/ 3922741 w 5871844"/>
                <a:gd name="T5" fmla="*/ 0 h 9020810"/>
                <a:gd name="T6" fmla="*/ 0 w 5871844"/>
                <a:gd name="T7" fmla="*/ 2251806 h 9020810"/>
                <a:gd name="T8" fmla="*/ 0 w 5871844"/>
                <a:gd name="T9" fmla="*/ 6755326 h 9020810"/>
                <a:gd name="T10" fmla="*/ 3923034 w 5871844"/>
                <a:gd name="T11" fmla="*/ 9007175 h 9020810"/>
                <a:gd name="T12" fmla="*/ 5878207 w 5871844"/>
                <a:gd name="T13" fmla="*/ 7884882 h 9020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71844" h="9020810">
                  <a:moveTo>
                    <a:pt x="5871529" y="1119084"/>
                  </a:moveTo>
                  <a:lnTo>
                    <a:pt x="5868439" y="1120866"/>
                  </a:lnTo>
                  <a:lnTo>
                    <a:pt x="3918289" y="0"/>
                  </a:lnTo>
                  <a:lnTo>
                    <a:pt x="0" y="2255145"/>
                  </a:lnTo>
                  <a:lnTo>
                    <a:pt x="0" y="6765322"/>
                  </a:lnTo>
                  <a:lnTo>
                    <a:pt x="3918582" y="9020500"/>
                  </a:lnTo>
                  <a:lnTo>
                    <a:pt x="5871529" y="7896547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bject 10"/>
            <p:cNvSpPr>
              <a:spLocks/>
            </p:cNvSpPr>
            <p:nvPr userDrawn="1"/>
          </p:nvSpPr>
          <p:spPr bwMode="auto">
            <a:xfrm>
              <a:off x="6276209" y="371106"/>
              <a:ext cx="2867791" cy="4405620"/>
            </a:xfrm>
            <a:custGeom>
              <a:avLst/>
              <a:gdLst>
                <a:gd name="T0" fmla="*/ 6277986 w 6298565"/>
                <a:gd name="T1" fmla="*/ 1203828 h 9685655"/>
                <a:gd name="T2" fmla="*/ 6272859 w 6298565"/>
                <a:gd name="T3" fmla="*/ 1206799 h 9685655"/>
                <a:gd name="T4" fmla="*/ 4189668 w 6298565"/>
                <a:gd name="T5" fmla="*/ 0 h 9685655"/>
                <a:gd name="T6" fmla="*/ 0 w 6298565"/>
                <a:gd name="T7" fmla="*/ 2428048 h 9685655"/>
                <a:gd name="T8" fmla="*/ 0 w 6298565"/>
                <a:gd name="T9" fmla="*/ 7283995 h 9685655"/>
                <a:gd name="T10" fmla="*/ 4190701 w 6298565"/>
                <a:gd name="T11" fmla="*/ 9712052 h 9685655"/>
                <a:gd name="T12" fmla="*/ 6277986 w 6298565"/>
                <a:gd name="T13" fmla="*/ 8502699 h 9685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98565" h="9685655">
                  <a:moveTo>
                    <a:pt x="6297966" y="1200515"/>
                  </a:moveTo>
                  <a:lnTo>
                    <a:pt x="6292824" y="1203481"/>
                  </a:lnTo>
                  <a:lnTo>
                    <a:pt x="4203002" y="0"/>
                  </a:lnTo>
                  <a:lnTo>
                    <a:pt x="0" y="2421371"/>
                  </a:lnTo>
                  <a:lnTo>
                    <a:pt x="0" y="7263967"/>
                  </a:lnTo>
                  <a:lnTo>
                    <a:pt x="4204039" y="9685349"/>
                  </a:lnTo>
                  <a:lnTo>
                    <a:pt x="6297966" y="8479320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11"/>
            <p:cNvSpPr>
              <a:spLocks/>
            </p:cNvSpPr>
            <p:nvPr userDrawn="1"/>
          </p:nvSpPr>
          <p:spPr bwMode="auto">
            <a:xfrm>
              <a:off x="6075961" y="220209"/>
              <a:ext cx="3068039" cy="4707414"/>
            </a:xfrm>
            <a:custGeom>
              <a:avLst/>
              <a:gdLst>
                <a:gd name="T0" fmla="*/ 6724432 w 6737984"/>
                <a:gd name="T1" fmla="*/ 1283858 h 10350500"/>
                <a:gd name="T2" fmla="*/ 6720575 w 6737984"/>
                <a:gd name="T3" fmla="*/ 1286086 h 10350500"/>
                <a:gd name="T4" fmla="*/ 4487186 w 6737984"/>
                <a:gd name="T5" fmla="*/ 0 h 10350500"/>
                <a:gd name="T6" fmla="*/ 0 w 6737984"/>
                <a:gd name="T7" fmla="*/ 2587575 h 10350500"/>
                <a:gd name="T8" fmla="*/ 0 w 6737984"/>
                <a:gd name="T9" fmla="*/ 7762590 h 10350500"/>
                <a:gd name="T10" fmla="*/ 4487289 w 6737984"/>
                <a:gd name="T11" fmla="*/ 10350197 h 10350500"/>
                <a:gd name="T12" fmla="*/ 6724432 w 6737984"/>
                <a:gd name="T13" fmla="*/ 9060126 h 10350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7984" h="10350500">
                  <a:moveTo>
                    <a:pt x="6737733" y="1283858"/>
                  </a:moveTo>
                  <a:lnTo>
                    <a:pt x="6733868" y="1286086"/>
                  </a:lnTo>
                  <a:lnTo>
                    <a:pt x="4496062" y="0"/>
                  </a:lnTo>
                  <a:lnTo>
                    <a:pt x="0" y="2587575"/>
                  </a:lnTo>
                  <a:lnTo>
                    <a:pt x="0" y="7762590"/>
                  </a:lnTo>
                  <a:lnTo>
                    <a:pt x="4496166" y="10350197"/>
                  </a:lnTo>
                  <a:lnTo>
                    <a:pt x="6737733" y="9060126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object 12"/>
            <p:cNvSpPr>
              <a:spLocks/>
            </p:cNvSpPr>
            <p:nvPr userDrawn="1"/>
          </p:nvSpPr>
          <p:spPr bwMode="auto">
            <a:xfrm>
              <a:off x="5881499" y="69312"/>
              <a:ext cx="3262501" cy="5009931"/>
            </a:xfrm>
            <a:custGeom>
              <a:avLst/>
              <a:gdLst>
                <a:gd name="T0" fmla="*/ 7157503 w 7164705"/>
                <a:gd name="T1" fmla="*/ 1366102 h 11015345"/>
                <a:gd name="T2" fmla="*/ 7151580 w 7164705"/>
                <a:gd name="T3" fmla="*/ 1369541 h 11015345"/>
                <a:gd name="T4" fmla="*/ 4776334 w 7164705"/>
                <a:gd name="T5" fmla="*/ 0 h 11015345"/>
                <a:gd name="T6" fmla="*/ 0 w 7164705"/>
                <a:gd name="T7" fmla="*/ 2755469 h 11015345"/>
                <a:gd name="T8" fmla="*/ 0 w 7164705"/>
                <a:gd name="T9" fmla="*/ 8266241 h 11015345"/>
                <a:gd name="T10" fmla="*/ 4777182 w 7164705"/>
                <a:gd name="T11" fmla="*/ 11021724 h 11015345"/>
                <a:gd name="T12" fmla="*/ 7157503 w 7164705"/>
                <a:gd name="T13" fmla="*/ 9648719 h 11015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64705" h="11015345">
                  <a:moveTo>
                    <a:pt x="7164181" y="1365283"/>
                  </a:moveTo>
                  <a:lnTo>
                    <a:pt x="7158253" y="1368701"/>
                  </a:lnTo>
                  <a:lnTo>
                    <a:pt x="4780786" y="0"/>
                  </a:lnTo>
                  <a:lnTo>
                    <a:pt x="0" y="2753790"/>
                  </a:lnTo>
                  <a:lnTo>
                    <a:pt x="0" y="8261224"/>
                  </a:lnTo>
                  <a:lnTo>
                    <a:pt x="4781634" y="11015046"/>
                  </a:lnTo>
                  <a:lnTo>
                    <a:pt x="7164181" y="9642876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object 13"/>
            <p:cNvSpPr>
              <a:spLocks/>
            </p:cNvSpPr>
            <p:nvPr userDrawn="1"/>
          </p:nvSpPr>
          <p:spPr bwMode="auto">
            <a:xfrm>
              <a:off x="8133370" y="0"/>
              <a:ext cx="1010631" cy="578319"/>
            </a:xfrm>
            <a:custGeom>
              <a:avLst/>
              <a:gdLst>
                <a:gd name="T0" fmla="*/ 2219124 w 2219325"/>
                <a:gd name="T1" fmla="*/ 1260314 h 1271905"/>
                <a:gd name="T2" fmla="*/ 2211144 w 2219325"/>
                <a:gd name="T3" fmla="*/ 1264895 h 1271905"/>
                <a:gd name="T4" fmla="*/ 0 w 2219325"/>
                <a:gd name="T5" fmla="*/ 0 h 1271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9325" h="1271905">
                  <a:moveTo>
                    <a:pt x="2219124" y="1266929"/>
                  </a:moveTo>
                  <a:lnTo>
                    <a:pt x="2211144" y="1271534"/>
                  </a:lnTo>
                  <a:lnTo>
                    <a:pt x="0" y="0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bject 14"/>
            <p:cNvSpPr>
              <a:spLocks/>
            </p:cNvSpPr>
            <p:nvPr userDrawn="1"/>
          </p:nvSpPr>
          <p:spPr bwMode="auto">
            <a:xfrm>
              <a:off x="5682802" y="0"/>
              <a:ext cx="2168013" cy="5143500"/>
            </a:xfrm>
            <a:custGeom>
              <a:avLst/>
              <a:gdLst>
                <a:gd name="T0" fmla="*/ 4779936 w 4759959"/>
                <a:gd name="T1" fmla="*/ 0 h 11308715"/>
                <a:gd name="T2" fmla="*/ 0 w 4759959"/>
                <a:gd name="T3" fmla="*/ 2743456 h 11308715"/>
                <a:gd name="T4" fmla="*/ 0 w 4759959"/>
                <a:gd name="T5" fmla="*/ 8590197 h 11308715"/>
                <a:gd name="T6" fmla="*/ 4760903 w 4759959"/>
                <a:gd name="T7" fmla="*/ 11321897 h 11308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59959" h="11308715">
                  <a:moveTo>
                    <a:pt x="4759862" y="0"/>
                  </a:moveTo>
                  <a:lnTo>
                    <a:pt x="0" y="2740222"/>
                  </a:lnTo>
                  <a:lnTo>
                    <a:pt x="0" y="8580075"/>
                  </a:lnTo>
                  <a:lnTo>
                    <a:pt x="4740909" y="11308556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bject 15"/>
            <p:cNvSpPr>
              <a:spLocks/>
            </p:cNvSpPr>
            <p:nvPr userDrawn="1"/>
          </p:nvSpPr>
          <p:spPr bwMode="auto">
            <a:xfrm>
              <a:off x="8143491" y="4568070"/>
              <a:ext cx="1000510" cy="575431"/>
            </a:xfrm>
            <a:custGeom>
              <a:avLst/>
              <a:gdLst>
                <a:gd name="T0" fmla="*/ 0 w 2197734"/>
                <a:gd name="T1" fmla="*/ 1271294 h 1264920"/>
                <a:gd name="T2" fmla="*/ 2184082 w 2197734"/>
                <a:gd name="T3" fmla="*/ 0 h 12649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97734" h="1264920">
                  <a:moveTo>
                    <a:pt x="0" y="1264623"/>
                  </a:moveTo>
                  <a:lnTo>
                    <a:pt x="2197356" y="0"/>
                  </a:lnTo>
                </a:path>
              </a:pathLst>
            </a:custGeom>
            <a:noFill/>
            <a:ln w="26648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bject 16"/>
            <p:cNvSpPr>
              <a:spLocks/>
            </p:cNvSpPr>
            <p:nvPr userDrawn="1"/>
          </p:nvSpPr>
          <p:spPr bwMode="auto">
            <a:xfrm>
              <a:off x="8330725" y="0"/>
              <a:ext cx="813276" cy="464966"/>
            </a:xfrm>
            <a:custGeom>
              <a:avLst/>
              <a:gdLst>
                <a:gd name="T0" fmla="*/ 1779139 w 1786255"/>
                <a:gd name="T1" fmla="*/ 1017223 h 1022350"/>
                <a:gd name="T2" fmla="*/ 1770795 w 1786255"/>
                <a:gd name="T3" fmla="*/ 1022056 h 1022350"/>
                <a:gd name="T4" fmla="*/ 0 w 1786255"/>
                <a:gd name="T5" fmla="*/ 0 h 1022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6255" h="1022350">
                  <a:moveTo>
                    <a:pt x="1785804" y="1017223"/>
                  </a:moveTo>
                  <a:lnTo>
                    <a:pt x="1777427" y="1022056"/>
                  </a:lnTo>
                  <a:lnTo>
                    <a:pt x="0" y="0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bject 17"/>
            <p:cNvSpPr>
              <a:spLocks/>
            </p:cNvSpPr>
            <p:nvPr userDrawn="1"/>
          </p:nvSpPr>
          <p:spPr bwMode="auto">
            <a:xfrm>
              <a:off x="5485842" y="0"/>
              <a:ext cx="2036442" cy="5143500"/>
            </a:xfrm>
            <a:custGeom>
              <a:avLst/>
              <a:gdLst>
                <a:gd name="T0" fmla="*/ 4465206 w 4472305"/>
                <a:gd name="T1" fmla="*/ 0 h 11308715"/>
                <a:gd name="T2" fmla="*/ 0 w 4472305"/>
                <a:gd name="T3" fmla="*/ 2577389 h 11308715"/>
                <a:gd name="T4" fmla="*/ 0 w 4472305"/>
                <a:gd name="T5" fmla="*/ 8756945 h 11308715"/>
                <a:gd name="T6" fmla="*/ 4444891 w 4472305"/>
                <a:gd name="T7" fmla="*/ 11321896 h 11308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72305" h="11308715">
                  <a:moveTo>
                    <a:pt x="4471884" y="0"/>
                  </a:moveTo>
                  <a:lnTo>
                    <a:pt x="0" y="2574344"/>
                  </a:lnTo>
                  <a:lnTo>
                    <a:pt x="0" y="8746627"/>
                  </a:lnTo>
                  <a:lnTo>
                    <a:pt x="4451529" y="11308555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bject 18"/>
            <p:cNvSpPr>
              <a:spLocks/>
            </p:cNvSpPr>
            <p:nvPr userDrawn="1"/>
          </p:nvSpPr>
          <p:spPr bwMode="auto">
            <a:xfrm>
              <a:off x="8340846" y="4681423"/>
              <a:ext cx="803155" cy="462077"/>
            </a:xfrm>
            <a:custGeom>
              <a:avLst/>
              <a:gdLst>
                <a:gd name="T0" fmla="*/ 0 w 1764030"/>
                <a:gd name="T1" fmla="*/ 1028343 h 1015365"/>
                <a:gd name="T2" fmla="*/ 1756815 w 1764030"/>
                <a:gd name="T3" fmla="*/ 0 h 10153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4030" h="1015365">
                  <a:moveTo>
                    <a:pt x="0" y="1014928"/>
                  </a:moveTo>
                  <a:lnTo>
                    <a:pt x="1763479" y="0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object 19"/>
            <p:cNvSpPr>
              <a:spLocks/>
            </p:cNvSpPr>
            <p:nvPr userDrawn="1"/>
          </p:nvSpPr>
          <p:spPr bwMode="auto">
            <a:xfrm>
              <a:off x="8529526" y="1"/>
              <a:ext cx="614475" cy="351612"/>
            </a:xfrm>
            <a:custGeom>
              <a:avLst/>
              <a:gdLst>
                <a:gd name="T0" fmla="*/ 1336305 w 1350009"/>
                <a:gd name="T1" fmla="*/ 775152 h 772795"/>
                <a:gd name="T2" fmla="*/ 1329276 w 1350009"/>
                <a:gd name="T3" fmla="*/ 779280 h 772795"/>
                <a:gd name="T4" fmla="*/ 0 w 1350009"/>
                <a:gd name="T5" fmla="*/ 0 h 7727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0009" h="772795">
                  <a:moveTo>
                    <a:pt x="1349552" y="768484"/>
                  </a:moveTo>
                  <a:lnTo>
                    <a:pt x="1342453" y="772577"/>
                  </a:lnTo>
                  <a:lnTo>
                    <a:pt x="0" y="0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bject 20"/>
            <p:cNvSpPr>
              <a:spLocks/>
            </p:cNvSpPr>
            <p:nvPr userDrawn="1"/>
          </p:nvSpPr>
          <p:spPr bwMode="auto">
            <a:xfrm>
              <a:off x="5292491" y="0"/>
              <a:ext cx="1904150" cy="5143500"/>
            </a:xfrm>
            <a:custGeom>
              <a:avLst/>
              <a:gdLst>
                <a:gd name="T0" fmla="*/ 4168691 w 4182109"/>
                <a:gd name="T1" fmla="*/ 0 h 11308715"/>
                <a:gd name="T2" fmla="*/ 0 w 4182109"/>
                <a:gd name="T3" fmla="*/ 2411299 h 11308715"/>
                <a:gd name="T4" fmla="*/ 0 w 4182109"/>
                <a:gd name="T5" fmla="*/ 8923676 h 11308715"/>
                <a:gd name="T6" fmla="*/ 4146446 w 4182109"/>
                <a:gd name="T7" fmla="*/ 11321896 h 11308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2109" h="11308715">
                  <a:moveTo>
                    <a:pt x="4181985" y="0"/>
                  </a:moveTo>
                  <a:lnTo>
                    <a:pt x="0" y="2408464"/>
                  </a:lnTo>
                  <a:lnTo>
                    <a:pt x="0" y="8913156"/>
                  </a:lnTo>
                  <a:lnTo>
                    <a:pt x="4159669" y="11308555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bject 21"/>
            <p:cNvSpPr>
              <a:spLocks/>
            </p:cNvSpPr>
            <p:nvPr userDrawn="1"/>
          </p:nvSpPr>
          <p:spPr bwMode="auto">
            <a:xfrm>
              <a:off x="8539647" y="4795498"/>
              <a:ext cx="604354" cy="348002"/>
            </a:xfrm>
            <a:custGeom>
              <a:avLst/>
              <a:gdLst>
                <a:gd name="T0" fmla="*/ 0 w 1327784"/>
                <a:gd name="T1" fmla="*/ 777720 h 764540"/>
                <a:gd name="T2" fmla="*/ 1313926 w 1327784"/>
                <a:gd name="T3" fmla="*/ 0 h 7645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27784" h="764540">
                  <a:moveTo>
                    <a:pt x="0" y="764279"/>
                  </a:moveTo>
                  <a:lnTo>
                    <a:pt x="1327170" y="0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22"/>
            <p:cNvSpPr>
              <a:spLocks/>
            </p:cNvSpPr>
            <p:nvPr userDrawn="1"/>
          </p:nvSpPr>
          <p:spPr bwMode="auto">
            <a:xfrm>
              <a:off x="8725435" y="0"/>
              <a:ext cx="418566" cy="238259"/>
            </a:xfrm>
            <a:custGeom>
              <a:avLst/>
              <a:gdLst>
                <a:gd name="T0" fmla="*/ 912301 w 919480"/>
                <a:gd name="T1" fmla="*/ 531177 h 523240"/>
                <a:gd name="T2" fmla="*/ 903216 w 919480"/>
                <a:gd name="T3" fmla="*/ 536591 h 523240"/>
                <a:gd name="T4" fmla="*/ 0 w 919480"/>
                <a:gd name="T5" fmla="*/ 0 h 523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9480" h="523240">
                  <a:moveTo>
                    <a:pt x="918953" y="517819"/>
                  </a:moveTo>
                  <a:lnTo>
                    <a:pt x="909801" y="523097"/>
                  </a:lnTo>
                  <a:lnTo>
                    <a:pt x="0" y="0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bject 23"/>
            <p:cNvSpPr>
              <a:spLocks/>
            </p:cNvSpPr>
            <p:nvPr userDrawn="1"/>
          </p:nvSpPr>
          <p:spPr bwMode="auto">
            <a:xfrm>
              <a:off x="5092640" y="0"/>
              <a:ext cx="1774026" cy="5143500"/>
            </a:xfrm>
            <a:custGeom>
              <a:avLst/>
              <a:gdLst>
                <a:gd name="T0" fmla="*/ 3882499 w 3896359"/>
                <a:gd name="T1" fmla="*/ 0 h 11308715"/>
                <a:gd name="T2" fmla="*/ 0 w 3896359"/>
                <a:gd name="T3" fmla="*/ 2245241 h 11308715"/>
                <a:gd name="T4" fmla="*/ 0 w 3896359"/>
                <a:gd name="T5" fmla="*/ 9090416 h 11308715"/>
                <a:gd name="T6" fmla="*/ 3859527 w 3896359"/>
                <a:gd name="T7" fmla="*/ 11321896 h 11308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96359" h="11308715">
                  <a:moveTo>
                    <a:pt x="3895789" y="0"/>
                  </a:moveTo>
                  <a:lnTo>
                    <a:pt x="0" y="2242595"/>
                  </a:lnTo>
                  <a:lnTo>
                    <a:pt x="0" y="9079706"/>
                  </a:lnTo>
                  <a:lnTo>
                    <a:pt x="3872739" y="11308555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bject 24"/>
            <p:cNvSpPr>
              <a:spLocks/>
            </p:cNvSpPr>
            <p:nvPr userDrawn="1"/>
          </p:nvSpPr>
          <p:spPr bwMode="auto">
            <a:xfrm>
              <a:off x="8736277" y="4908852"/>
              <a:ext cx="407723" cy="234649"/>
            </a:xfrm>
            <a:custGeom>
              <a:avLst/>
              <a:gdLst>
                <a:gd name="T0" fmla="*/ 0 w 895984"/>
                <a:gd name="T1" fmla="*/ 522231 h 515620"/>
                <a:gd name="T2" fmla="*/ 882540 w 895984"/>
                <a:gd name="T3" fmla="*/ 0 h 5156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5984" h="515620">
                  <a:moveTo>
                    <a:pt x="0" y="515534"/>
                  </a:moveTo>
                  <a:lnTo>
                    <a:pt x="895756" y="0"/>
                  </a:lnTo>
                </a:path>
              </a:pathLst>
            </a:custGeom>
            <a:noFill/>
            <a:ln w="13329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object 25"/>
            <p:cNvSpPr>
              <a:spLocks/>
            </p:cNvSpPr>
            <p:nvPr userDrawn="1"/>
          </p:nvSpPr>
          <p:spPr bwMode="auto">
            <a:xfrm>
              <a:off x="8521574" y="1850477"/>
              <a:ext cx="622427" cy="362442"/>
            </a:xfrm>
            <a:custGeom>
              <a:avLst/>
              <a:gdLst>
                <a:gd name="T0" fmla="*/ 1347372 w 1367790"/>
                <a:gd name="T1" fmla="*/ 822163 h 795654"/>
                <a:gd name="T2" fmla="*/ 0 w 1367790"/>
                <a:gd name="T3" fmla="*/ 0 h 7956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67790" h="795654">
                  <a:moveTo>
                    <a:pt x="1367238" y="795063"/>
                  </a:moveTo>
                  <a:lnTo>
                    <a:pt x="0" y="0"/>
                  </a:lnTo>
                </a:path>
              </a:pathLst>
            </a:custGeom>
            <a:noFill/>
            <a:ln w="39977">
              <a:solidFill>
                <a:srgbClr val="0077A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5" y="1320876"/>
            <a:ext cx="6334445" cy="837152"/>
          </a:xfrm>
        </p:spPr>
        <p:txBody>
          <a:bodyPr anchor="t" anchorCtr="0"/>
          <a:lstStyle>
            <a:lvl1pPr>
              <a:lnSpc>
                <a:spcPct val="85000"/>
              </a:lnSpc>
              <a:defRPr sz="32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7" y="1072023"/>
            <a:ext cx="6340016" cy="215444"/>
          </a:xfrm>
        </p:spPr>
        <p:txBody>
          <a:bodyPr wrap="square" tIns="0" rIns="0" bIns="0" anchor="b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6871805" y="0"/>
            <a:ext cx="2272195" cy="4077156"/>
            <a:chOff x="6871805" y="0"/>
            <a:chExt cx="2272195" cy="4077156"/>
          </a:xfrm>
        </p:grpSpPr>
        <p:sp>
          <p:nvSpPr>
            <p:cNvPr id="37" name="bk object 16"/>
            <p:cNvSpPr>
              <a:spLocks/>
            </p:cNvSpPr>
            <p:nvPr userDrawn="1"/>
          </p:nvSpPr>
          <p:spPr bwMode="auto">
            <a:xfrm>
              <a:off x="7099163" y="0"/>
              <a:ext cx="1828945" cy="534999"/>
            </a:xfrm>
            <a:custGeom>
              <a:avLst/>
              <a:gdLst>
                <a:gd name="T0" fmla="*/ 4027980 w 4020819"/>
                <a:gd name="T1" fmla="*/ 0 h 1176655"/>
                <a:gd name="T2" fmla="*/ 0 w 4020819"/>
                <a:gd name="T3" fmla="*/ 0 h 1176655"/>
                <a:gd name="T4" fmla="*/ 2013593 w 4020819"/>
                <a:gd name="T5" fmla="*/ 1169281 h 1176655"/>
                <a:gd name="T6" fmla="*/ 4027980 w 4020819"/>
                <a:gd name="T7" fmla="*/ 0 h 11766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20819" h="1176655">
                  <a:moveTo>
                    <a:pt x="4020641" y="0"/>
                  </a:moveTo>
                  <a:lnTo>
                    <a:pt x="0" y="0"/>
                  </a:lnTo>
                  <a:lnTo>
                    <a:pt x="2009917" y="1176550"/>
                  </a:lnTo>
                  <a:lnTo>
                    <a:pt x="4020641" y="0"/>
                  </a:lnTo>
                  <a:close/>
                </a:path>
              </a:pathLst>
            </a:custGeom>
            <a:solidFill>
              <a:srgbClr val="00A6A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bk object 17"/>
            <p:cNvSpPr>
              <a:spLocks/>
            </p:cNvSpPr>
            <p:nvPr userDrawn="1"/>
          </p:nvSpPr>
          <p:spPr bwMode="auto">
            <a:xfrm>
              <a:off x="8026272" y="0"/>
              <a:ext cx="1117728" cy="3407822"/>
            </a:xfrm>
            <a:custGeom>
              <a:avLst/>
              <a:gdLst>
                <a:gd name="T0" fmla="*/ 2456982 w 2457450"/>
                <a:gd name="T1" fmla="*/ 0 h 7493634"/>
                <a:gd name="T2" fmla="*/ 2103517 w 2457450"/>
                <a:gd name="T3" fmla="*/ 0 h 7493634"/>
                <a:gd name="T4" fmla="*/ 0 w 2457450"/>
                <a:gd name="T5" fmla="*/ 1228502 h 7493634"/>
                <a:gd name="T6" fmla="*/ 0 w 2457450"/>
                <a:gd name="T7" fmla="*/ 7479077 h 7493634"/>
                <a:gd name="T8" fmla="*/ 2456982 w 2457450"/>
                <a:gd name="T9" fmla="*/ 6059749 h 7493634"/>
                <a:gd name="T10" fmla="*/ 2456982 w 2457450"/>
                <a:gd name="T11" fmla="*/ 0 h 7493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7450" h="7493634">
                  <a:moveTo>
                    <a:pt x="2456982" y="0"/>
                  </a:moveTo>
                  <a:lnTo>
                    <a:pt x="2103517" y="0"/>
                  </a:lnTo>
                  <a:lnTo>
                    <a:pt x="0" y="1230894"/>
                  </a:lnTo>
                  <a:lnTo>
                    <a:pt x="0" y="7493646"/>
                  </a:lnTo>
                  <a:lnTo>
                    <a:pt x="2456982" y="6071553"/>
                  </a:lnTo>
                  <a:lnTo>
                    <a:pt x="2456982" y="0"/>
                  </a:lnTo>
                  <a:close/>
                </a:path>
              </a:pathLst>
            </a:custGeom>
            <a:solidFill>
              <a:srgbClr val="00A6A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bk object 18"/>
            <p:cNvSpPr>
              <a:spLocks/>
            </p:cNvSpPr>
            <p:nvPr userDrawn="1"/>
          </p:nvSpPr>
          <p:spPr bwMode="auto">
            <a:xfrm>
              <a:off x="6871805" y="0"/>
              <a:ext cx="1127115" cy="3407822"/>
            </a:xfrm>
            <a:custGeom>
              <a:avLst/>
              <a:gdLst>
                <a:gd name="T0" fmla="*/ 374067 w 2478405"/>
                <a:gd name="T1" fmla="*/ 0 h 7493000"/>
                <a:gd name="T2" fmla="*/ 0 w 2478405"/>
                <a:gd name="T3" fmla="*/ 0 h 7493000"/>
                <a:gd name="T4" fmla="*/ 0 w 2478405"/>
                <a:gd name="T5" fmla="*/ 6058810 h 7493000"/>
                <a:gd name="T6" fmla="*/ 2470559 w 2478405"/>
                <a:gd name="T7" fmla="*/ 7492934 h 7493000"/>
                <a:gd name="T8" fmla="*/ 2470559 w 2478405"/>
                <a:gd name="T9" fmla="*/ 1230894 h 7493000"/>
                <a:gd name="T10" fmla="*/ 374067 w 2478405"/>
                <a:gd name="T11" fmla="*/ 0 h 7493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78405" h="7493000">
                  <a:moveTo>
                    <a:pt x="375171" y="0"/>
                  </a:moveTo>
                  <a:lnTo>
                    <a:pt x="0" y="0"/>
                  </a:lnTo>
                  <a:lnTo>
                    <a:pt x="0" y="6058810"/>
                  </a:lnTo>
                  <a:lnTo>
                    <a:pt x="2477861" y="7492934"/>
                  </a:lnTo>
                  <a:lnTo>
                    <a:pt x="2477861" y="1230894"/>
                  </a:lnTo>
                  <a:lnTo>
                    <a:pt x="375171" y="0"/>
                  </a:lnTo>
                  <a:close/>
                </a:path>
              </a:pathLst>
            </a:custGeom>
            <a:solidFill>
              <a:srgbClr val="00A6A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bk object 19"/>
            <p:cNvSpPr>
              <a:spLocks/>
            </p:cNvSpPr>
            <p:nvPr userDrawn="1"/>
          </p:nvSpPr>
          <p:spPr bwMode="auto">
            <a:xfrm>
              <a:off x="8039991" y="2795613"/>
              <a:ext cx="1104009" cy="1281543"/>
            </a:xfrm>
            <a:custGeom>
              <a:avLst/>
              <a:gdLst>
                <a:gd name="T0" fmla="*/ 2405854 w 2428240"/>
                <a:gd name="T1" fmla="*/ 0 h 2817495"/>
                <a:gd name="T2" fmla="*/ 0 w 2428240"/>
                <a:gd name="T3" fmla="*/ 1413153 h 2817495"/>
                <a:gd name="T4" fmla="*/ 2405854 w 2428240"/>
                <a:gd name="T5" fmla="*/ 2824460 h 2817495"/>
                <a:gd name="T6" fmla="*/ 2405854 w 2428240"/>
                <a:gd name="T7" fmla="*/ 0 h 28174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28240" h="2817495">
                  <a:moveTo>
                    <a:pt x="2427674" y="0"/>
                  </a:moveTo>
                  <a:lnTo>
                    <a:pt x="0" y="1409496"/>
                  </a:lnTo>
                  <a:lnTo>
                    <a:pt x="2427674" y="2817139"/>
                  </a:lnTo>
                  <a:lnTo>
                    <a:pt x="2427674" y="0"/>
                  </a:lnTo>
                  <a:close/>
                </a:path>
              </a:pathLst>
            </a:custGeom>
            <a:solidFill>
              <a:srgbClr val="83D1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207928">
                <a:spcBef>
                  <a:spcPct val="0"/>
                </a:spcBef>
                <a:buClrTx/>
                <a:buFontTx/>
                <a:buNone/>
              </a:pPr>
              <a:endParaRPr lang="en-US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3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half" idx="10"/>
          </p:nvPr>
        </p:nvSpPr>
        <p:spPr>
          <a:xfrm>
            <a:off x="452931" y="2288188"/>
            <a:ext cx="6337255" cy="2426630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5" y="1320876"/>
            <a:ext cx="5135663" cy="837152"/>
          </a:xfrm>
        </p:spPr>
        <p:txBody>
          <a:bodyPr anchor="t" anchorCtr="0"/>
          <a:lstStyle>
            <a:lvl1pPr>
              <a:lnSpc>
                <a:spcPct val="85000"/>
              </a:lnSpc>
              <a:defRPr sz="32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7" y="1072023"/>
            <a:ext cx="5135661" cy="215444"/>
          </a:xfrm>
        </p:spPr>
        <p:txBody>
          <a:bodyPr wrap="square" tIns="0" rIns="0" bIns="0" anchor="b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1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3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half" idx="10"/>
          </p:nvPr>
        </p:nvSpPr>
        <p:spPr>
          <a:xfrm>
            <a:off x="452931" y="2288188"/>
            <a:ext cx="6337255" cy="2426630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object 5"/>
          <p:cNvSpPr>
            <a:spLocks/>
          </p:cNvSpPr>
          <p:nvPr userDrawn="1"/>
        </p:nvSpPr>
        <p:spPr bwMode="auto">
          <a:xfrm>
            <a:off x="7684022" y="0"/>
            <a:ext cx="1459978" cy="849068"/>
          </a:xfrm>
          <a:custGeom>
            <a:avLst/>
            <a:gdLst>
              <a:gd name="T0" fmla="*/ 2296966 w 3209925"/>
              <a:gd name="T1" fmla="*/ 0 h 1866900"/>
              <a:gd name="T2" fmla="*/ 1359958 w 3209925"/>
              <a:gd name="T3" fmla="*/ 0 h 1866900"/>
              <a:gd name="T4" fmla="*/ 0 w 3209925"/>
              <a:gd name="T5" fmla="*/ 787096 h 1866900"/>
              <a:gd name="T6" fmla="*/ 1844456 w 3209925"/>
              <a:gd name="T7" fmla="*/ 1866791 h 1866900"/>
              <a:gd name="T8" fmla="*/ 3209619 w 3209925"/>
              <a:gd name="T9" fmla="*/ 1067988 h 1866900"/>
              <a:gd name="T10" fmla="*/ 3209619 w 3209925"/>
              <a:gd name="T11" fmla="*/ 528235 h 1866900"/>
              <a:gd name="T12" fmla="*/ 2296966 w 3209925"/>
              <a:gd name="T13" fmla="*/ 0 h 18669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09925" h="1866900">
                <a:moveTo>
                  <a:pt x="2296966" y="0"/>
                </a:moveTo>
                <a:lnTo>
                  <a:pt x="1359958" y="0"/>
                </a:lnTo>
                <a:lnTo>
                  <a:pt x="0" y="787096"/>
                </a:lnTo>
                <a:lnTo>
                  <a:pt x="1844456" y="1866791"/>
                </a:lnTo>
                <a:lnTo>
                  <a:pt x="3209619" y="1067988"/>
                </a:lnTo>
                <a:lnTo>
                  <a:pt x="3209619" y="528235"/>
                </a:lnTo>
                <a:lnTo>
                  <a:pt x="2296966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object 6"/>
          <p:cNvSpPr>
            <a:spLocks/>
          </p:cNvSpPr>
          <p:nvPr userDrawn="1"/>
        </p:nvSpPr>
        <p:spPr bwMode="auto">
          <a:xfrm>
            <a:off x="8526650" y="506120"/>
            <a:ext cx="617350" cy="2481500"/>
          </a:xfrm>
          <a:custGeom>
            <a:avLst/>
            <a:gdLst>
              <a:gd name="T0" fmla="*/ 1350741 w 1357630"/>
              <a:gd name="T1" fmla="*/ 0 h 5455920"/>
              <a:gd name="T2" fmla="*/ 0 w 1357630"/>
              <a:gd name="T3" fmla="*/ 795266 h 5455920"/>
              <a:gd name="T4" fmla="*/ 0 w 1357630"/>
              <a:gd name="T5" fmla="*/ 5462365 h 5455920"/>
              <a:gd name="T6" fmla="*/ 1350741 w 1357630"/>
              <a:gd name="T7" fmla="*/ 4675757 h 5455920"/>
              <a:gd name="T8" fmla="*/ 1350741 w 1357630"/>
              <a:gd name="T9" fmla="*/ 0 h 5455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7630" h="5455920">
                <a:moveTo>
                  <a:pt x="1357403" y="0"/>
                </a:moveTo>
                <a:lnTo>
                  <a:pt x="0" y="794300"/>
                </a:lnTo>
                <a:lnTo>
                  <a:pt x="0" y="5455708"/>
                </a:lnTo>
                <a:lnTo>
                  <a:pt x="1357403" y="4670056"/>
                </a:lnTo>
                <a:lnTo>
                  <a:pt x="1357403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object 7"/>
          <p:cNvSpPr>
            <a:spLocks/>
          </p:cNvSpPr>
          <p:nvPr userDrawn="1"/>
        </p:nvSpPr>
        <p:spPr bwMode="auto">
          <a:xfrm>
            <a:off x="7666693" y="376160"/>
            <a:ext cx="839018" cy="2611460"/>
          </a:xfrm>
          <a:custGeom>
            <a:avLst/>
            <a:gdLst>
              <a:gd name="T0" fmla="*/ 0 w 1844675"/>
              <a:gd name="T1" fmla="*/ 0 h 5741034"/>
              <a:gd name="T2" fmla="*/ 0 w 1844675"/>
              <a:gd name="T3" fmla="*/ 4689399 h 5741034"/>
              <a:gd name="T4" fmla="*/ 1844289 w 1844675"/>
              <a:gd name="T5" fmla="*/ 5760560 h 5741034"/>
              <a:gd name="T6" fmla="*/ 1844289 w 1844675"/>
              <a:gd name="T7" fmla="*/ 1083402 h 5741034"/>
              <a:gd name="T8" fmla="*/ 0 w 1844675"/>
              <a:gd name="T9" fmla="*/ 0 h 574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4675" h="5741034">
                <a:moveTo>
                  <a:pt x="0" y="0"/>
                </a:moveTo>
                <a:lnTo>
                  <a:pt x="0" y="4673082"/>
                </a:lnTo>
                <a:lnTo>
                  <a:pt x="1844289" y="5740516"/>
                </a:lnTo>
                <a:lnTo>
                  <a:pt x="1844289" y="1079632"/>
                </a:lnTo>
                <a:lnTo>
                  <a:pt x="0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8"/>
          <p:cNvSpPr>
            <a:spLocks/>
          </p:cNvSpPr>
          <p:nvPr userDrawn="1"/>
        </p:nvSpPr>
        <p:spPr bwMode="auto">
          <a:xfrm>
            <a:off x="8542535" y="0"/>
            <a:ext cx="601465" cy="3354394"/>
          </a:xfrm>
          <a:custGeom>
            <a:avLst/>
            <a:gdLst>
              <a:gd name="T0" fmla="*/ 1328705 w 1322069"/>
              <a:gd name="T1" fmla="*/ 0 h 7375525"/>
              <a:gd name="T2" fmla="*/ 495026 w 1322069"/>
              <a:gd name="T3" fmla="*/ 0 h 7375525"/>
              <a:gd name="T4" fmla="*/ 1328705 w 1322069"/>
              <a:gd name="T5" fmla="*/ 482090 h 7375525"/>
              <a:gd name="T6" fmla="*/ 1328705 w 1322069"/>
              <a:gd name="T7" fmla="*/ 0 h 7375525"/>
              <a:gd name="T8" fmla="*/ 1328705 w 1322069"/>
              <a:gd name="T9" fmla="*/ 5841183 h 7375525"/>
              <a:gd name="T10" fmla="*/ 0 w 1322069"/>
              <a:gd name="T11" fmla="*/ 6608751 h 7375525"/>
              <a:gd name="T12" fmla="*/ 1328705 w 1322069"/>
              <a:gd name="T13" fmla="*/ 7375304 h 7375525"/>
              <a:gd name="T14" fmla="*/ 1328705 w 1322069"/>
              <a:gd name="T15" fmla="*/ 5841183 h 73755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2069" h="7375525">
                <a:moveTo>
                  <a:pt x="1322012" y="0"/>
                </a:moveTo>
                <a:lnTo>
                  <a:pt x="492529" y="0"/>
                </a:lnTo>
                <a:lnTo>
                  <a:pt x="1322012" y="482090"/>
                </a:lnTo>
                <a:lnTo>
                  <a:pt x="1322012" y="0"/>
                </a:lnTo>
                <a:close/>
              </a:path>
              <a:path w="1322069" h="7375525">
                <a:moveTo>
                  <a:pt x="1322012" y="5841183"/>
                </a:moveTo>
                <a:lnTo>
                  <a:pt x="0" y="6608751"/>
                </a:lnTo>
                <a:lnTo>
                  <a:pt x="1322012" y="7375304"/>
                </a:lnTo>
                <a:lnTo>
                  <a:pt x="1322012" y="5841183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bject 9"/>
          <p:cNvSpPr>
            <a:spLocks/>
          </p:cNvSpPr>
          <p:nvPr userDrawn="1"/>
        </p:nvSpPr>
        <p:spPr bwMode="auto">
          <a:xfrm>
            <a:off x="5657959" y="1"/>
            <a:ext cx="2817426" cy="3570992"/>
          </a:xfrm>
          <a:custGeom>
            <a:avLst/>
            <a:gdLst>
              <a:gd name="T0" fmla="*/ 5690066 w 6195059"/>
              <a:gd name="T1" fmla="*/ 0 h 7851140"/>
              <a:gd name="T2" fmla="*/ 1378766 w 6195059"/>
              <a:gd name="T3" fmla="*/ 0 h 7851140"/>
              <a:gd name="T4" fmla="*/ 0 w 6195059"/>
              <a:gd name="T5" fmla="*/ 801832 h 7851140"/>
              <a:gd name="T6" fmla="*/ 0 w 6195059"/>
              <a:gd name="T7" fmla="*/ 5510071 h 7851140"/>
              <a:gd name="T8" fmla="*/ 4044076 w 6195059"/>
              <a:gd name="T9" fmla="*/ 7864142 h 7851140"/>
              <a:gd name="T10" fmla="*/ 6181547 w 6195059"/>
              <a:gd name="T11" fmla="*/ 6619986 h 7851140"/>
              <a:gd name="T12" fmla="*/ 4351425 w 6195059"/>
              <a:gd name="T13" fmla="*/ 5553319 h 7851140"/>
              <a:gd name="T14" fmla="*/ 4345606 w 6195059"/>
              <a:gd name="T15" fmla="*/ 5546571 h 7851140"/>
              <a:gd name="T16" fmla="*/ 4345606 w 6195059"/>
              <a:gd name="T17" fmla="*/ 784398 h 7851140"/>
              <a:gd name="T18" fmla="*/ 5690066 w 6195059"/>
              <a:gd name="T19" fmla="*/ 0 h 78511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95059" h="7851140">
                <a:moveTo>
                  <a:pt x="5702308" y="0"/>
                </a:moveTo>
                <a:lnTo>
                  <a:pt x="1381727" y="0"/>
                </a:lnTo>
                <a:lnTo>
                  <a:pt x="0" y="800467"/>
                </a:lnTo>
                <a:lnTo>
                  <a:pt x="0" y="5500722"/>
                </a:lnTo>
                <a:lnTo>
                  <a:pt x="4052777" y="7850797"/>
                </a:lnTo>
                <a:lnTo>
                  <a:pt x="6194848" y="6608751"/>
                </a:lnTo>
                <a:lnTo>
                  <a:pt x="4360788" y="5543894"/>
                </a:lnTo>
                <a:lnTo>
                  <a:pt x="4354956" y="5537161"/>
                </a:lnTo>
                <a:lnTo>
                  <a:pt x="4354956" y="783075"/>
                </a:lnTo>
                <a:lnTo>
                  <a:pt x="5702308" y="0"/>
                </a:lnTo>
                <a:close/>
              </a:path>
            </a:pathLst>
          </a:custGeom>
          <a:solidFill>
            <a:srgbClr val="83D1F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object 10"/>
          <p:cNvSpPr>
            <a:spLocks/>
          </p:cNvSpPr>
          <p:nvPr userDrawn="1"/>
        </p:nvSpPr>
        <p:spPr bwMode="auto">
          <a:xfrm>
            <a:off x="5668789" y="491680"/>
            <a:ext cx="3475211" cy="2005705"/>
          </a:xfrm>
          <a:custGeom>
            <a:avLst/>
            <a:gdLst>
              <a:gd name="T0" fmla="*/ 7633924 w 7640955"/>
              <a:gd name="T1" fmla="*/ 0 h 4408805"/>
              <a:gd name="T2" fmla="*/ 0 w 7640955"/>
              <a:gd name="T3" fmla="*/ 4435402 h 44088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640955" h="4408805">
                <a:moveTo>
                  <a:pt x="7640602" y="0"/>
                </a:moveTo>
                <a:lnTo>
                  <a:pt x="0" y="4408656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object 11"/>
          <p:cNvSpPr>
            <a:spLocks/>
          </p:cNvSpPr>
          <p:nvPr userDrawn="1"/>
        </p:nvSpPr>
        <p:spPr bwMode="auto">
          <a:xfrm>
            <a:off x="9141112" y="245479"/>
            <a:ext cx="0" cy="537165"/>
          </a:xfrm>
          <a:custGeom>
            <a:avLst/>
            <a:gdLst>
              <a:gd name="T0" fmla="*/ 1193609 h 1180464"/>
              <a:gd name="T1" fmla="*/ 0 h 11804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80464">
                <a:moveTo>
                  <a:pt x="0" y="1180183"/>
                </a:moveTo>
                <a:lnTo>
                  <a:pt x="0" y="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object 12"/>
          <p:cNvSpPr>
            <a:spLocks/>
          </p:cNvSpPr>
          <p:nvPr userDrawn="1"/>
        </p:nvSpPr>
        <p:spPr bwMode="auto">
          <a:xfrm>
            <a:off x="8925220" y="782644"/>
            <a:ext cx="218780" cy="124184"/>
          </a:xfrm>
          <a:custGeom>
            <a:avLst/>
            <a:gdLst>
              <a:gd name="T0" fmla="*/ 462098 w 481965"/>
              <a:gd name="T1" fmla="*/ 6265 h 273685"/>
              <a:gd name="T2" fmla="*/ 451252 w 481965"/>
              <a:gd name="T3" fmla="*/ 0 h 273685"/>
              <a:gd name="T4" fmla="*/ 0 w 481965"/>
              <a:gd name="T5" fmla="*/ 260547 h 2736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965" h="273685">
                <a:moveTo>
                  <a:pt x="481710" y="6580"/>
                </a:moveTo>
                <a:lnTo>
                  <a:pt x="470404" y="0"/>
                </a:lnTo>
                <a:lnTo>
                  <a:pt x="0" y="273572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ject 13"/>
          <p:cNvSpPr>
            <a:spLocks/>
          </p:cNvSpPr>
          <p:nvPr userDrawn="1"/>
        </p:nvSpPr>
        <p:spPr bwMode="auto">
          <a:xfrm>
            <a:off x="8717993" y="0"/>
            <a:ext cx="426007" cy="246201"/>
          </a:xfrm>
          <a:custGeom>
            <a:avLst/>
            <a:gdLst>
              <a:gd name="T0" fmla="*/ 0 w 936625"/>
              <a:gd name="T1" fmla="*/ 0 h 541020"/>
              <a:gd name="T2" fmla="*/ 936565 w 936625"/>
              <a:gd name="T3" fmla="*/ 547170 h 541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36625" h="541020">
                <a:moveTo>
                  <a:pt x="0" y="0"/>
                </a:moveTo>
                <a:lnTo>
                  <a:pt x="936565" y="54046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ject 14"/>
          <p:cNvSpPr>
            <a:spLocks/>
          </p:cNvSpPr>
          <p:nvPr userDrawn="1"/>
        </p:nvSpPr>
        <p:spPr bwMode="auto">
          <a:xfrm>
            <a:off x="5668789" y="0"/>
            <a:ext cx="3475211" cy="3560885"/>
          </a:xfrm>
          <a:custGeom>
            <a:avLst/>
            <a:gdLst>
              <a:gd name="T0" fmla="*/ 7633924 w 7640955"/>
              <a:gd name="T1" fmla="*/ 5750892 h 7830184"/>
              <a:gd name="T2" fmla="*/ 4050966 w 7640955"/>
              <a:gd name="T3" fmla="*/ 7816813 h 7830184"/>
              <a:gd name="T4" fmla="*/ 0 w 7640955"/>
              <a:gd name="T5" fmla="*/ 5481028 h 7830184"/>
              <a:gd name="T6" fmla="*/ 0 w 7640955"/>
              <a:gd name="T7" fmla="*/ 809394 h 7830184"/>
              <a:gd name="T8" fmla="*/ 1403782 w 7640955"/>
              <a:gd name="T9" fmla="*/ 0 h 7830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40955" h="7830184">
                <a:moveTo>
                  <a:pt x="7640602" y="5760678"/>
                </a:moveTo>
                <a:lnTo>
                  <a:pt x="4054515" y="7830116"/>
                </a:lnTo>
                <a:lnTo>
                  <a:pt x="0" y="5490354"/>
                </a:lnTo>
                <a:lnTo>
                  <a:pt x="0" y="810780"/>
                </a:lnTo>
                <a:lnTo>
                  <a:pt x="1405000" y="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object 15"/>
          <p:cNvSpPr>
            <a:spLocks/>
          </p:cNvSpPr>
          <p:nvPr userDrawn="1"/>
        </p:nvSpPr>
        <p:spPr bwMode="auto">
          <a:xfrm>
            <a:off x="8717993" y="0"/>
            <a:ext cx="426007" cy="246201"/>
          </a:xfrm>
          <a:custGeom>
            <a:avLst/>
            <a:gdLst>
              <a:gd name="T0" fmla="*/ 0 w 937259"/>
              <a:gd name="T1" fmla="*/ 0 h 541020"/>
              <a:gd name="T2" fmla="*/ 923921 w 937259"/>
              <a:gd name="T3" fmla="*/ 547410 h 541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37259" h="541020">
                <a:moveTo>
                  <a:pt x="0" y="0"/>
                </a:moveTo>
                <a:lnTo>
                  <a:pt x="937144" y="540697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object 16"/>
          <p:cNvSpPr>
            <a:spLocks/>
          </p:cNvSpPr>
          <p:nvPr userDrawn="1"/>
        </p:nvSpPr>
        <p:spPr bwMode="auto">
          <a:xfrm>
            <a:off x="7110716" y="1"/>
            <a:ext cx="2033284" cy="2313275"/>
          </a:xfrm>
          <a:custGeom>
            <a:avLst/>
            <a:gdLst>
              <a:gd name="T0" fmla="*/ 4457624 w 4471034"/>
              <a:gd name="T1" fmla="*/ 3931083 h 5086350"/>
              <a:gd name="T2" fmla="*/ 2462339 w 4471034"/>
              <a:gd name="T3" fmla="*/ 5085739 h 5086350"/>
              <a:gd name="T4" fmla="*/ 0 w 4471034"/>
              <a:gd name="T5" fmla="*/ 3660808 h 5086350"/>
              <a:gd name="T6" fmla="*/ 0 w 4471034"/>
              <a:gd name="T7" fmla="*/ 810968 h 5086350"/>
              <a:gd name="T8" fmla="*/ 1401409 w 4471034"/>
              <a:gd name="T9" fmla="*/ 0 h 5086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71034" h="5086350">
                <a:moveTo>
                  <a:pt x="4470919" y="3931083"/>
                </a:moveTo>
                <a:lnTo>
                  <a:pt x="2469683" y="5085739"/>
                </a:lnTo>
                <a:lnTo>
                  <a:pt x="0" y="3660808"/>
                </a:lnTo>
                <a:lnTo>
                  <a:pt x="0" y="810968"/>
                </a:lnTo>
                <a:lnTo>
                  <a:pt x="1405588" y="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object 17"/>
          <p:cNvSpPr>
            <a:spLocks/>
          </p:cNvSpPr>
          <p:nvPr userDrawn="1"/>
        </p:nvSpPr>
        <p:spPr bwMode="auto">
          <a:xfrm>
            <a:off x="8423398" y="99636"/>
            <a:ext cx="720602" cy="269305"/>
          </a:xfrm>
          <a:custGeom>
            <a:avLst/>
            <a:gdLst>
              <a:gd name="T0" fmla="*/ 0 w 1584959"/>
              <a:gd name="T1" fmla="*/ 572853 h 593090"/>
              <a:gd name="T2" fmla="*/ 1018121 w 1584959"/>
              <a:gd name="T3" fmla="*/ 0 h 593090"/>
              <a:gd name="T4" fmla="*/ 1571695 w 1584959"/>
              <a:gd name="T5" fmla="*/ 311479 h 5930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4959" h="593090">
                <a:moveTo>
                  <a:pt x="0" y="592505"/>
                </a:moveTo>
                <a:lnTo>
                  <a:pt x="1026712" y="0"/>
                </a:lnTo>
                <a:lnTo>
                  <a:pt x="1584954" y="322166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object 18"/>
          <p:cNvSpPr>
            <a:spLocks/>
          </p:cNvSpPr>
          <p:nvPr userDrawn="1"/>
        </p:nvSpPr>
        <p:spPr bwMode="auto">
          <a:xfrm>
            <a:off x="8423398" y="368940"/>
            <a:ext cx="720602" cy="808636"/>
          </a:xfrm>
          <a:custGeom>
            <a:avLst/>
            <a:gdLst>
              <a:gd name="T0" fmla="*/ 1571695 w 1584959"/>
              <a:gd name="T1" fmla="*/ 1455366 h 1778000"/>
              <a:gd name="T2" fmla="*/ 1018121 w 1584959"/>
              <a:gd name="T3" fmla="*/ 1777527 h 1778000"/>
              <a:gd name="T4" fmla="*/ 0 w 1584959"/>
              <a:gd name="T5" fmla="*/ 1185031 h 1778000"/>
              <a:gd name="T6" fmla="*/ 0 w 1584959"/>
              <a:gd name="T7" fmla="*/ 0 h 177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959" h="1778000">
                <a:moveTo>
                  <a:pt x="1584954" y="1455366"/>
                </a:moveTo>
                <a:lnTo>
                  <a:pt x="1026712" y="1777527"/>
                </a:lnTo>
                <a:lnTo>
                  <a:pt x="0" y="1185031"/>
                </a:lnTo>
                <a:lnTo>
                  <a:pt x="0" y="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object 19"/>
          <p:cNvSpPr>
            <a:spLocks/>
          </p:cNvSpPr>
          <p:nvPr userDrawn="1"/>
        </p:nvSpPr>
        <p:spPr bwMode="auto">
          <a:xfrm>
            <a:off x="8927387" y="243314"/>
            <a:ext cx="216614" cy="124905"/>
          </a:xfrm>
          <a:custGeom>
            <a:avLst/>
            <a:gdLst>
              <a:gd name="T0" fmla="*/ 0 w 476250"/>
              <a:gd name="T1" fmla="*/ 268174 h 274955"/>
              <a:gd name="T2" fmla="*/ 476119 w 476250"/>
              <a:gd name="T3" fmla="*/ 0 h 2749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6250" h="274955">
                <a:moveTo>
                  <a:pt x="0" y="274771"/>
                </a:moveTo>
                <a:lnTo>
                  <a:pt x="476119" y="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bject 20"/>
          <p:cNvSpPr>
            <a:spLocks/>
          </p:cNvSpPr>
          <p:nvPr userDrawn="1"/>
        </p:nvSpPr>
        <p:spPr bwMode="auto">
          <a:xfrm>
            <a:off x="8927387" y="368218"/>
            <a:ext cx="216614" cy="663515"/>
          </a:xfrm>
          <a:custGeom>
            <a:avLst/>
            <a:gdLst>
              <a:gd name="T0" fmla="*/ 476119 w 476250"/>
              <a:gd name="T1" fmla="*/ 1439937 h 1459864"/>
              <a:gd name="T2" fmla="*/ 0 w 476250"/>
              <a:gd name="T3" fmla="*/ 1168909 h 1459864"/>
              <a:gd name="T4" fmla="*/ 0 w 476250"/>
              <a:gd name="T5" fmla="*/ 0 h 1459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250" h="1459864">
                <a:moveTo>
                  <a:pt x="476119" y="1459777"/>
                </a:moveTo>
                <a:lnTo>
                  <a:pt x="0" y="1185011"/>
                </a:lnTo>
                <a:lnTo>
                  <a:pt x="0" y="0"/>
                </a:lnTo>
              </a:path>
            </a:pathLst>
          </a:custGeom>
          <a:noFill/>
          <a:ln w="35820">
            <a:solidFill>
              <a:srgbClr val="00A6A0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/>
          <p:cNvSpPr>
            <a:spLocks/>
          </p:cNvSpPr>
          <p:nvPr userDrawn="1"/>
        </p:nvSpPr>
        <p:spPr bwMode="auto">
          <a:xfrm>
            <a:off x="6500587" y="477962"/>
            <a:ext cx="2244843" cy="1306091"/>
          </a:xfrm>
          <a:custGeom>
            <a:avLst/>
            <a:gdLst>
              <a:gd name="T0" fmla="*/ 2453277 w 4935855"/>
              <a:gd name="T1" fmla="*/ 0 h 2872740"/>
              <a:gd name="T2" fmla="*/ 0 w 4935855"/>
              <a:gd name="T3" fmla="*/ 1411927 h 2872740"/>
              <a:gd name="T4" fmla="*/ 2474727 w 4935855"/>
              <a:gd name="T5" fmla="*/ 2852470 h 2872740"/>
              <a:gd name="T6" fmla="*/ 4928564 w 4935855"/>
              <a:gd name="T7" fmla="*/ 1424666 h 2872740"/>
              <a:gd name="T8" fmla="*/ 2453277 w 4935855"/>
              <a:gd name="T9" fmla="*/ 0 h 2872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5855" h="2872740">
                <a:moveTo>
                  <a:pt x="2456595" y="0"/>
                </a:moveTo>
                <a:lnTo>
                  <a:pt x="0" y="1421789"/>
                </a:lnTo>
                <a:lnTo>
                  <a:pt x="2478081" y="2872394"/>
                </a:lnTo>
                <a:lnTo>
                  <a:pt x="4935242" y="1434616"/>
                </a:lnTo>
                <a:lnTo>
                  <a:pt x="2456595" y="0"/>
                </a:lnTo>
                <a:close/>
              </a:path>
            </a:pathLst>
          </a:custGeom>
          <a:solidFill>
            <a:srgbClr val="00649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object 3"/>
          <p:cNvSpPr>
            <a:spLocks/>
          </p:cNvSpPr>
          <p:nvPr userDrawn="1"/>
        </p:nvSpPr>
        <p:spPr bwMode="auto">
          <a:xfrm>
            <a:off x="7632035" y="1155195"/>
            <a:ext cx="1117728" cy="3502403"/>
          </a:xfrm>
          <a:custGeom>
            <a:avLst/>
            <a:gdLst>
              <a:gd name="T0" fmla="*/ 2456982 w 2457450"/>
              <a:gd name="T1" fmla="*/ 0 h 7700645"/>
              <a:gd name="T2" fmla="*/ 0 w 2457450"/>
              <a:gd name="T3" fmla="*/ 1438975 h 7700645"/>
              <a:gd name="T4" fmla="*/ 0 w 2457450"/>
              <a:gd name="T5" fmla="*/ 7707145 h 7700645"/>
              <a:gd name="T6" fmla="*/ 2456982 w 2457450"/>
              <a:gd name="T7" fmla="*/ 6283823 h 7700645"/>
              <a:gd name="T8" fmla="*/ 2456982 w 2457450"/>
              <a:gd name="T9" fmla="*/ 0 h 77006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7450" h="7700645">
                <a:moveTo>
                  <a:pt x="2456982" y="0"/>
                </a:moveTo>
                <a:lnTo>
                  <a:pt x="0" y="1437736"/>
                </a:lnTo>
                <a:lnTo>
                  <a:pt x="0" y="7700467"/>
                </a:lnTo>
                <a:lnTo>
                  <a:pt x="2456982" y="6278384"/>
                </a:lnTo>
                <a:lnTo>
                  <a:pt x="2456982" y="0"/>
                </a:lnTo>
                <a:close/>
              </a:path>
            </a:pathLst>
          </a:custGeom>
          <a:solidFill>
            <a:srgbClr val="00649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object 4"/>
          <p:cNvSpPr>
            <a:spLocks/>
          </p:cNvSpPr>
          <p:nvPr userDrawn="1"/>
        </p:nvSpPr>
        <p:spPr bwMode="auto">
          <a:xfrm>
            <a:off x="6476760" y="1149418"/>
            <a:ext cx="1127115" cy="3507457"/>
          </a:xfrm>
          <a:custGeom>
            <a:avLst/>
            <a:gdLst>
              <a:gd name="T0" fmla="*/ 0 w 2478405"/>
              <a:gd name="T1" fmla="*/ 0 h 7712709"/>
              <a:gd name="T2" fmla="*/ 0 w 2478405"/>
              <a:gd name="T3" fmla="*/ 6267596 h 7712709"/>
              <a:gd name="T4" fmla="*/ 2471214 w 2478405"/>
              <a:gd name="T5" fmla="*/ 7699257 h 7712709"/>
              <a:gd name="T6" fmla="*/ 2471214 w 2478405"/>
              <a:gd name="T7" fmla="*/ 1448022 h 7712709"/>
              <a:gd name="T8" fmla="*/ 0 w 2478405"/>
              <a:gd name="T9" fmla="*/ 0 h 77127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8405" h="7712709">
                <a:moveTo>
                  <a:pt x="0" y="0"/>
                </a:moveTo>
                <a:lnTo>
                  <a:pt x="0" y="6278426"/>
                </a:lnTo>
                <a:lnTo>
                  <a:pt x="2477861" y="7712560"/>
                </a:lnTo>
                <a:lnTo>
                  <a:pt x="2477861" y="1450521"/>
                </a:lnTo>
                <a:lnTo>
                  <a:pt x="0" y="0"/>
                </a:lnTo>
                <a:close/>
              </a:path>
            </a:pathLst>
          </a:custGeom>
          <a:solidFill>
            <a:srgbClr val="00649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object 5"/>
          <p:cNvSpPr>
            <a:spLocks/>
          </p:cNvSpPr>
          <p:nvPr userDrawn="1"/>
        </p:nvSpPr>
        <p:spPr bwMode="auto">
          <a:xfrm>
            <a:off x="7641421" y="0"/>
            <a:ext cx="1502579" cy="5143500"/>
          </a:xfrm>
          <a:custGeom>
            <a:avLst/>
            <a:gdLst>
              <a:gd name="T0" fmla="*/ 3296641 w 3303905"/>
              <a:gd name="T1" fmla="*/ 0 h 11308715"/>
              <a:gd name="T2" fmla="*/ 1746209 w 3303905"/>
              <a:gd name="T3" fmla="*/ 0 h 11308715"/>
              <a:gd name="T4" fmla="*/ 0 w 3303905"/>
              <a:gd name="T5" fmla="*/ 1015721 h 11308715"/>
              <a:gd name="T6" fmla="*/ 2494210 w 3303905"/>
              <a:gd name="T7" fmla="*/ 2469985 h 11308715"/>
              <a:gd name="T8" fmla="*/ 2494210 w 3303905"/>
              <a:gd name="T9" fmla="*/ 8864773 h 11308715"/>
              <a:gd name="T10" fmla="*/ 2486399 w 3303905"/>
              <a:gd name="T11" fmla="*/ 8873832 h 11308715"/>
              <a:gd name="T12" fmla="*/ 27255 w 3303905"/>
              <a:gd name="T13" fmla="*/ 10306176 h 11308715"/>
              <a:gd name="T14" fmla="*/ 1773402 w 3303905"/>
              <a:gd name="T15" fmla="*/ 11321897 h 11308715"/>
              <a:gd name="T16" fmla="*/ 3296641 w 3303905"/>
              <a:gd name="T17" fmla="*/ 11321897 h 11308715"/>
              <a:gd name="T18" fmla="*/ 3296641 w 3303905"/>
              <a:gd name="T19" fmla="*/ 0 h 113087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03905" h="11308715">
                <a:moveTo>
                  <a:pt x="3303313" y="0"/>
                </a:moveTo>
                <a:lnTo>
                  <a:pt x="1749737" y="0"/>
                </a:lnTo>
                <a:lnTo>
                  <a:pt x="0" y="1014524"/>
                </a:lnTo>
                <a:lnTo>
                  <a:pt x="2499253" y="2467066"/>
                </a:lnTo>
                <a:lnTo>
                  <a:pt x="2499253" y="8854327"/>
                </a:lnTo>
                <a:lnTo>
                  <a:pt x="2491431" y="8863374"/>
                </a:lnTo>
                <a:lnTo>
                  <a:pt x="27318" y="10294032"/>
                </a:lnTo>
                <a:lnTo>
                  <a:pt x="1776993" y="11308556"/>
                </a:lnTo>
                <a:lnTo>
                  <a:pt x="3303313" y="11308556"/>
                </a:lnTo>
                <a:lnTo>
                  <a:pt x="3303313" y="0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5" y="1320876"/>
            <a:ext cx="5962560" cy="837152"/>
          </a:xfrm>
        </p:spPr>
        <p:txBody>
          <a:bodyPr anchor="t" anchorCtr="0"/>
          <a:lstStyle>
            <a:lvl1pPr>
              <a:lnSpc>
                <a:spcPct val="85000"/>
              </a:lnSpc>
              <a:defRPr sz="32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7" y="1072023"/>
            <a:ext cx="5966933" cy="215444"/>
          </a:xfrm>
        </p:spPr>
        <p:txBody>
          <a:bodyPr wrap="square" tIns="0" rIns="0" bIns="0" anchor="b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400" b="1" smtClean="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1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3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half" idx="10"/>
          </p:nvPr>
        </p:nvSpPr>
        <p:spPr>
          <a:xfrm>
            <a:off x="452932" y="2288188"/>
            <a:ext cx="5960994" cy="2426630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 userDrawn="1"/>
        </p:nvSpPr>
        <p:spPr bwMode="auto">
          <a:xfrm>
            <a:off x="6000930" y="170392"/>
            <a:ext cx="3143070" cy="49608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07928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object 3"/>
          <p:cNvSpPr>
            <a:spLocks/>
          </p:cNvSpPr>
          <p:nvPr userDrawn="1"/>
        </p:nvSpPr>
        <p:spPr bwMode="auto">
          <a:xfrm>
            <a:off x="563099" y="1122704"/>
            <a:ext cx="290263" cy="678677"/>
          </a:xfrm>
          <a:custGeom>
            <a:avLst/>
            <a:gdLst>
              <a:gd name="T0" fmla="*/ 637687 w 638175"/>
              <a:gd name="T1" fmla="*/ 796467 h 1492250"/>
              <a:gd name="T2" fmla="*/ 342774 w 638175"/>
              <a:gd name="T3" fmla="*/ 796467 h 1492250"/>
              <a:gd name="T4" fmla="*/ 321833 w 638175"/>
              <a:gd name="T5" fmla="*/ 796467 h 1492250"/>
              <a:gd name="T6" fmla="*/ 321833 w 638175"/>
              <a:gd name="T7" fmla="*/ 775526 h 1492250"/>
              <a:gd name="T8" fmla="*/ 322567 w 638175"/>
              <a:gd name="T9" fmla="*/ 736408 h 1492250"/>
              <a:gd name="T10" fmla="*/ 328496 w 638175"/>
              <a:gd name="T11" fmla="*/ 663104 h 1492250"/>
              <a:gd name="T12" fmla="*/ 340487 w 638175"/>
              <a:gd name="T13" fmla="*/ 596196 h 1492250"/>
              <a:gd name="T14" fmla="*/ 358679 w 638175"/>
              <a:gd name="T15" fmla="*/ 535474 h 1492250"/>
              <a:gd name="T16" fmla="*/ 383211 w 638175"/>
              <a:gd name="T17" fmla="*/ 480725 h 1492250"/>
              <a:gd name="T18" fmla="*/ 414223 w 638175"/>
              <a:gd name="T19" fmla="*/ 431736 h 1492250"/>
              <a:gd name="T20" fmla="*/ 451853 w 638175"/>
              <a:gd name="T21" fmla="*/ 388297 h 1492250"/>
              <a:gd name="T22" fmla="*/ 496241 w 638175"/>
              <a:gd name="T23" fmla="*/ 350196 h 1492250"/>
              <a:gd name="T24" fmla="*/ 547525 w 638175"/>
              <a:gd name="T25" fmla="*/ 317220 h 1492250"/>
              <a:gd name="T26" fmla="*/ 605845 w 638175"/>
              <a:gd name="T27" fmla="*/ 289157 h 1492250"/>
              <a:gd name="T28" fmla="*/ 637687 w 638175"/>
              <a:gd name="T29" fmla="*/ 276902 h 1492250"/>
              <a:gd name="T30" fmla="*/ 637687 w 638175"/>
              <a:gd name="T31" fmla="*/ 0 h 1492250"/>
              <a:gd name="T32" fmla="*/ 580955 w 638175"/>
              <a:gd name="T33" fmla="*/ 11292 h 1492250"/>
              <a:gd name="T34" fmla="*/ 526105 w 638175"/>
              <a:gd name="T35" fmla="*/ 26367 h 1492250"/>
              <a:gd name="T36" fmla="*/ 473260 w 638175"/>
              <a:gd name="T37" fmla="*/ 45080 h 1492250"/>
              <a:gd name="T38" fmla="*/ 422542 w 638175"/>
              <a:gd name="T39" fmla="*/ 67285 h 1492250"/>
              <a:gd name="T40" fmla="*/ 374073 w 638175"/>
              <a:gd name="T41" fmla="*/ 92840 h 1492250"/>
              <a:gd name="T42" fmla="*/ 327975 w 638175"/>
              <a:gd name="T43" fmla="*/ 121598 h 1492250"/>
              <a:gd name="T44" fmla="*/ 284370 w 638175"/>
              <a:gd name="T45" fmla="*/ 153415 h 1492250"/>
              <a:gd name="T46" fmla="*/ 243381 w 638175"/>
              <a:gd name="T47" fmla="*/ 188146 h 1492250"/>
              <a:gd name="T48" fmla="*/ 205130 w 638175"/>
              <a:gd name="T49" fmla="*/ 225648 h 1492250"/>
              <a:gd name="T50" fmla="*/ 169739 w 638175"/>
              <a:gd name="T51" fmla="*/ 265774 h 1492250"/>
              <a:gd name="T52" fmla="*/ 137330 w 638175"/>
              <a:gd name="T53" fmla="*/ 308381 h 1492250"/>
              <a:gd name="T54" fmla="*/ 108025 w 638175"/>
              <a:gd name="T55" fmla="*/ 353324 h 1492250"/>
              <a:gd name="T56" fmla="*/ 81947 w 638175"/>
              <a:gd name="T57" fmla="*/ 400458 h 1492250"/>
              <a:gd name="T58" fmla="*/ 59217 w 638175"/>
              <a:gd name="T59" fmla="*/ 449639 h 1492250"/>
              <a:gd name="T60" fmla="*/ 39958 w 638175"/>
              <a:gd name="T61" fmla="*/ 500721 h 1492250"/>
              <a:gd name="T62" fmla="*/ 24291 w 638175"/>
              <a:gd name="T63" fmla="*/ 553561 h 1492250"/>
              <a:gd name="T64" fmla="*/ 12340 w 638175"/>
              <a:gd name="T65" fmla="*/ 608013 h 1492250"/>
              <a:gd name="T66" fmla="*/ 4227 w 638175"/>
              <a:gd name="T67" fmla="*/ 663933 h 1492250"/>
              <a:gd name="T68" fmla="*/ 72 w 638175"/>
              <a:gd name="T69" fmla="*/ 721177 h 1492250"/>
              <a:gd name="T70" fmla="*/ 0 w 638175"/>
              <a:gd name="T71" fmla="*/ 779599 h 1492250"/>
              <a:gd name="T72" fmla="*/ 0 w 638175"/>
              <a:gd name="T73" fmla="*/ 815224 h 1492250"/>
              <a:gd name="T74" fmla="*/ 0 w 638175"/>
              <a:gd name="T75" fmla="*/ 886475 h 1492250"/>
              <a:gd name="T76" fmla="*/ 1 w 638175"/>
              <a:gd name="T77" fmla="*/ 957726 h 1492250"/>
              <a:gd name="T78" fmla="*/ 2 w 638175"/>
              <a:gd name="T79" fmla="*/ 1028977 h 1492250"/>
              <a:gd name="T80" fmla="*/ 4 w 638175"/>
              <a:gd name="T81" fmla="*/ 1100229 h 1492250"/>
              <a:gd name="T82" fmla="*/ 5 w 638175"/>
              <a:gd name="T83" fmla="*/ 1135855 h 1492250"/>
              <a:gd name="T84" fmla="*/ 6 w 638175"/>
              <a:gd name="T85" fmla="*/ 1171481 h 1492250"/>
              <a:gd name="T86" fmla="*/ 7 w 638175"/>
              <a:gd name="T87" fmla="*/ 1242733 h 1492250"/>
              <a:gd name="T88" fmla="*/ 8 w 638175"/>
              <a:gd name="T89" fmla="*/ 1313984 h 1492250"/>
              <a:gd name="T90" fmla="*/ 9 w 638175"/>
              <a:gd name="T91" fmla="*/ 1385235 h 1492250"/>
              <a:gd name="T92" fmla="*/ 10 w 638175"/>
              <a:gd name="T93" fmla="*/ 1456486 h 1492250"/>
              <a:gd name="T94" fmla="*/ 10 w 638175"/>
              <a:gd name="T95" fmla="*/ 1492111 h 1492250"/>
              <a:gd name="T96" fmla="*/ 637687 w 638175"/>
              <a:gd name="T97" fmla="*/ 1492111 h 1492250"/>
              <a:gd name="T98" fmla="*/ 637687 w 638175"/>
              <a:gd name="T99" fmla="*/ 796467 h 14922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8175" h="1492250">
                <a:moveTo>
                  <a:pt x="637687" y="796467"/>
                </a:moveTo>
                <a:lnTo>
                  <a:pt x="342774" y="796467"/>
                </a:lnTo>
                <a:lnTo>
                  <a:pt x="321833" y="796467"/>
                </a:lnTo>
                <a:lnTo>
                  <a:pt x="321833" y="775526"/>
                </a:lnTo>
                <a:lnTo>
                  <a:pt x="322567" y="736408"/>
                </a:lnTo>
                <a:lnTo>
                  <a:pt x="328496" y="663104"/>
                </a:lnTo>
                <a:lnTo>
                  <a:pt x="340487" y="596196"/>
                </a:lnTo>
                <a:lnTo>
                  <a:pt x="358679" y="535474"/>
                </a:lnTo>
                <a:lnTo>
                  <a:pt x="383211" y="480725"/>
                </a:lnTo>
                <a:lnTo>
                  <a:pt x="414223" y="431736"/>
                </a:lnTo>
                <a:lnTo>
                  <a:pt x="451853" y="388297"/>
                </a:lnTo>
                <a:lnTo>
                  <a:pt x="496241" y="350196"/>
                </a:lnTo>
                <a:lnTo>
                  <a:pt x="547525" y="317220"/>
                </a:lnTo>
                <a:lnTo>
                  <a:pt x="605845" y="289157"/>
                </a:lnTo>
                <a:lnTo>
                  <a:pt x="637687" y="276902"/>
                </a:lnTo>
                <a:lnTo>
                  <a:pt x="637687" y="0"/>
                </a:lnTo>
                <a:lnTo>
                  <a:pt x="580955" y="11292"/>
                </a:lnTo>
                <a:lnTo>
                  <a:pt x="526105" y="26367"/>
                </a:lnTo>
                <a:lnTo>
                  <a:pt x="473260" y="45080"/>
                </a:lnTo>
                <a:lnTo>
                  <a:pt x="422542" y="67285"/>
                </a:lnTo>
                <a:lnTo>
                  <a:pt x="374073" y="92840"/>
                </a:lnTo>
                <a:lnTo>
                  <a:pt x="327975" y="121598"/>
                </a:lnTo>
                <a:lnTo>
                  <a:pt x="284370" y="153415"/>
                </a:lnTo>
                <a:lnTo>
                  <a:pt x="243381" y="188146"/>
                </a:lnTo>
                <a:lnTo>
                  <a:pt x="205130" y="225648"/>
                </a:lnTo>
                <a:lnTo>
                  <a:pt x="169739" y="265774"/>
                </a:lnTo>
                <a:lnTo>
                  <a:pt x="137330" y="308381"/>
                </a:lnTo>
                <a:lnTo>
                  <a:pt x="108025" y="353324"/>
                </a:lnTo>
                <a:lnTo>
                  <a:pt x="81947" y="400458"/>
                </a:lnTo>
                <a:lnTo>
                  <a:pt x="59217" y="449639"/>
                </a:lnTo>
                <a:lnTo>
                  <a:pt x="39958" y="500721"/>
                </a:lnTo>
                <a:lnTo>
                  <a:pt x="24291" y="553561"/>
                </a:lnTo>
                <a:lnTo>
                  <a:pt x="12340" y="608013"/>
                </a:lnTo>
                <a:lnTo>
                  <a:pt x="4227" y="663933"/>
                </a:lnTo>
                <a:lnTo>
                  <a:pt x="72" y="721177"/>
                </a:lnTo>
                <a:lnTo>
                  <a:pt x="0" y="779599"/>
                </a:lnTo>
                <a:lnTo>
                  <a:pt x="0" y="815224"/>
                </a:lnTo>
                <a:lnTo>
                  <a:pt x="0" y="886475"/>
                </a:lnTo>
                <a:lnTo>
                  <a:pt x="1" y="957726"/>
                </a:lnTo>
                <a:lnTo>
                  <a:pt x="2" y="1028977"/>
                </a:lnTo>
                <a:lnTo>
                  <a:pt x="4" y="1100229"/>
                </a:lnTo>
                <a:lnTo>
                  <a:pt x="5" y="1135855"/>
                </a:lnTo>
                <a:lnTo>
                  <a:pt x="6" y="1171481"/>
                </a:lnTo>
                <a:lnTo>
                  <a:pt x="7" y="1242733"/>
                </a:lnTo>
                <a:lnTo>
                  <a:pt x="8" y="1313984"/>
                </a:lnTo>
                <a:lnTo>
                  <a:pt x="9" y="1385235"/>
                </a:lnTo>
                <a:lnTo>
                  <a:pt x="10" y="1456486"/>
                </a:lnTo>
                <a:lnTo>
                  <a:pt x="10" y="1492111"/>
                </a:lnTo>
                <a:lnTo>
                  <a:pt x="637687" y="1492111"/>
                </a:lnTo>
                <a:lnTo>
                  <a:pt x="637687" y="796467"/>
                </a:lnTo>
                <a:close/>
              </a:path>
            </a:pathLst>
          </a:custGeom>
          <a:noFill/>
          <a:ln w="41883">
            <a:solidFill>
              <a:srgbClr val="00B2E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1026653" y="1122704"/>
            <a:ext cx="290263" cy="678677"/>
          </a:xfrm>
          <a:custGeom>
            <a:avLst/>
            <a:gdLst>
              <a:gd name="T0" fmla="*/ 637687 w 638175"/>
              <a:gd name="T1" fmla="*/ 796467 h 1492250"/>
              <a:gd name="T2" fmla="*/ 342774 w 638175"/>
              <a:gd name="T3" fmla="*/ 796467 h 1492250"/>
              <a:gd name="T4" fmla="*/ 321833 w 638175"/>
              <a:gd name="T5" fmla="*/ 796467 h 1492250"/>
              <a:gd name="T6" fmla="*/ 321833 w 638175"/>
              <a:gd name="T7" fmla="*/ 775526 h 1492250"/>
              <a:gd name="T8" fmla="*/ 322567 w 638175"/>
              <a:gd name="T9" fmla="*/ 736408 h 1492250"/>
              <a:gd name="T10" fmla="*/ 328496 w 638175"/>
              <a:gd name="T11" fmla="*/ 663104 h 1492250"/>
              <a:gd name="T12" fmla="*/ 340487 w 638175"/>
              <a:gd name="T13" fmla="*/ 596196 h 1492250"/>
              <a:gd name="T14" fmla="*/ 358679 w 638175"/>
              <a:gd name="T15" fmla="*/ 535474 h 1492250"/>
              <a:gd name="T16" fmla="*/ 383211 w 638175"/>
              <a:gd name="T17" fmla="*/ 480725 h 1492250"/>
              <a:gd name="T18" fmla="*/ 414223 w 638175"/>
              <a:gd name="T19" fmla="*/ 431736 h 1492250"/>
              <a:gd name="T20" fmla="*/ 451853 w 638175"/>
              <a:gd name="T21" fmla="*/ 388297 h 1492250"/>
              <a:gd name="T22" fmla="*/ 496241 w 638175"/>
              <a:gd name="T23" fmla="*/ 350196 h 1492250"/>
              <a:gd name="T24" fmla="*/ 547525 w 638175"/>
              <a:gd name="T25" fmla="*/ 317220 h 1492250"/>
              <a:gd name="T26" fmla="*/ 605845 w 638175"/>
              <a:gd name="T27" fmla="*/ 289157 h 1492250"/>
              <a:gd name="T28" fmla="*/ 637687 w 638175"/>
              <a:gd name="T29" fmla="*/ 276902 h 1492250"/>
              <a:gd name="T30" fmla="*/ 637687 w 638175"/>
              <a:gd name="T31" fmla="*/ 0 h 1492250"/>
              <a:gd name="T32" fmla="*/ 580953 w 638175"/>
              <a:gd name="T33" fmla="*/ 11292 h 1492250"/>
              <a:gd name="T34" fmla="*/ 526102 w 638175"/>
              <a:gd name="T35" fmla="*/ 26367 h 1492250"/>
              <a:gd name="T36" fmla="*/ 473257 w 638175"/>
              <a:gd name="T37" fmla="*/ 45080 h 1492250"/>
              <a:gd name="T38" fmla="*/ 422538 w 638175"/>
              <a:gd name="T39" fmla="*/ 67285 h 1492250"/>
              <a:gd name="T40" fmla="*/ 374068 w 638175"/>
              <a:gd name="T41" fmla="*/ 92840 h 1492250"/>
              <a:gd name="T42" fmla="*/ 327970 w 638175"/>
              <a:gd name="T43" fmla="*/ 121598 h 1492250"/>
              <a:gd name="T44" fmla="*/ 284366 w 638175"/>
              <a:gd name="T45" fmla="*/ 153415 h 1492250"/>
              <a:gd name="T46" fmla="*/ 243377 w 638175"/>
              <a:gd name="T47" fmla="*/ 188146 h 1492250"/>
              <a:gd name="T48" fmla="*/ 205126 w 638175"/>
              <a:gd name="T49" fmla="*/ 225648 h 1492250"/>
              <a:gd name="T50" fmla="*/ 169735 w 638175"/>
              <a:gd name="T51" fmla="*/ 265774 h 1492250"/>
              <a:gd name="T52" fmla="*/ 137326 w 638175"/>
              <a:gd name="T53" fmla="*/ 308381 h 1492250"/>
              <a:gd name="T54" fmla="*/ 108022 w 638175"/>
              <a:gd name="T55" fmla="*/ 353324 h 1492250"/>
              <a:gd name="T56" fmla="*/ 81944 w 638175"/>
              <a:gd name="T57" fmla="*/ 400458 h 1492250"/>
              <a:gd name="T58" fmla="*/ 59215 w 638175"/>
              <a:gd name="T59" fmla="*/ 449639 h 1492250"/>
              <a:gd name="T60" fmla="*/ 39956 w 638175"/>
              <a:gd name="T61" fmla="*/ 500721 h 1492250"/>
              <a:gd name="T62" fmla="*/ 24290 w 638175"/>
              <a:gd name="T63" fmla="*/ 553561 h 1492250"/>
              <a:gd name="T64" fmla="*/ 12340 w 638175"/>
              <a:gd name="T65" fmla="*/ 608013 h 1492250"/>
              <a:gd name="T66" fmla="*/ 4226 w 638175"/>
              <a:gd name="T67" fmla="*/ 663933 h 1492250"/>
              <a:gd name="T68" fmla="*/ 72 w 638175"/>
              <a:gd name="T69" fmla="*/ 721177 h 1492250"/>
              <a:gd name="T70" fmla="*/ 0 w 638175"/>
              <a:gd name="T71" fmla="*/ 779599 h 1492250"/>
              <a:gd name="T72" fmla="*/ 0 w 638175"/>
              <a:gd name="T73" fmla="*/ 815224 h 1492250"/>
              <a:gd name="T74" fmla="*/ 0 w 638175"/>
              <a:gd name="T75" fmla="*/ 886475 h 1492250"/>
              <a:gd name="T76" fmla="*/ 1 w 638175"/>
              <a:gd name="T77" fmla="*/ 957726 h 1492250"/>
              <a:gd name="T78" fmla="*/ 2 w 638175"/>
              <a:gd name="T79" fmla="*/ 1028977 h 1492250"/>
              <a:gd name="T80" fmla="*/ 4 w 638175"/>
              <a:gd name="T81" fmla="*/ 1100229 h 1492250"/>
              <a:gd name="T82" fmla="*/ 6 w 638175"/>
              <a:gd name="T83" fmla="*/ 1171481 h 1492250"/>
              <a:gd name="T84" fmla="*/ 6 w 638175"/>
              <a:gd name="T85" fmla="*/ 1207107 h 1492250"/>
              <a:gd name="T86" fmla="*/ 8 w 638175"/>
              <a:gd name="T87" fmla="*/ 1278358 h 1492250"/>
              <a:gd name="T88" fmla="*/ 9 w 638175"/>
              <a:gd name="T89" fmla="*/ 1349610 h 1492250"/>
              <a:gd name="T90" fmla="*/ 10 w 638175"/>
              <a:gd name="T91" fmla="*/ 1420861 h 1492250"/>
              <a:gd name="T92" fmla="*/ 10 w 638175"/>
              <a:gd name="T93" fmla="*/ 1492111 h 1492250"/>
              <a:gd name="T94" fmla="*/ 637687 w 638175"/>
              <a:gd name="T95" fmla="*/ 1492111 h 1492250"/>
              <a:gd name="T96" fmla="*/ 637687 w 638175"/>
              <a:gd name="T97" fmla="*/ 796467 h 14922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38175" h="1492250">
                <a:moveTo>
                  <a:pt x="637687" y="796467"/>
                </a:moveTo>
                <a:lnTo>
                  <a:pt x="342774" y="796467"/>
                </a:lnTo>
                <a:lnTo>
                  <a:pt x="321833" y="796467"/>
                </a:lnTo>
                <a:lnTo>
                  <a:pt x="321833" y="775526"/>
                </a:lnTo>
                <a:lnTo>
                  <a:pt x="322567" y="736408"/>
                </a:lnTo>
                <a:lnTo>
                  <a:pt x="328496" y="663104"/>
                </a:lnTo>
                <a:lnTo>
                  <a:pt x="340487" y="596196"/>
                </a:lnTo>
                <a:lnTo>
                  <a:pt x="358679" y="535474"/>
                </a:lnTo>
                <a:lnTo>
                  <a:pt x="383211" y="480725"/>
                </a:lnTo>
                <a:lnTo>
                  <a:pt x="414223" y="431736"/>
                </a:lnTo>
                <a:lnTo>
                  <a:pt x="451853" y="388297"/>
                </a:lnTo>
                <a:lnTo>
                  <a:pt x="496241" y="350196"/>
                </a:lnTo>
                <a:lnTo>
                  <a:pt x="547525" y="317220"/>
                </a:lnTo>
                <a:lnTo>
                  <a:pt x="605845" y="289157"/>
                </a:lnTo>
                <a:lnTo>
                  <a:pt x="637687" y="276902"/>
                </a:lnTo>
                <a:lnTo>
                  <a:pt x="637687" y="0"/>
                </a:lnTo>
                <a:lnTo>
                  <a:pt x="580953" y="11292"/>
                </a:lnTo>
                <a:lnTo>
                  <a:pt x="526102" y="26367"/>
                </a:lnTo>
                <a:lnTo>
                  <a:pt x="473257" y="45080"/>
                </a:lnTo>
                <a:lnTo>
                  <a:pt x="422538" y="67285"/>
                </a:lnTo>
                <a:lnTo>
                  <a:pt x="374068" y="92840"/>
                </a:lnTo>
                <a:lnTo>
                  <a:pt x="327970" y="121598"/>
                </a:lnTo>
                <a:lnTo>
                  <a:pt x="284366" y="153415"/>
                </a:lnTo>
                <a:lnTo>
                  <a:pt x="243377" y="188146"/>
                </a:lnTo>
                <a:lnTo>
                  <a:pt x="205126" y="225648"/>
                </a:lnTo>
                <a:lnTo>
                  <a:pt x="169735" y="265774"/>
                </a:lnTo>
                <a:lnTo>
                  <a:pt x="137326" y="308381"/>
                </a:lnTo>
                <a:lnTo>
                  <a:pt x="108022" y="353324"/>
                </a:lnTo>
                <a:lnTo>
                  <a:pt x="81944" y="400458"/>
                </a:lnTo>
                <a:lnTo>
                  <a:pt x="59215" y="449639"/>
                </a:lnTo>
                <a:lnTo>
                  <a:pt x="39956" y="500721"/>
                </a:lnTo>
                <a:lnTo>
                  <a:pt x="24290" y="553561"/>
                </a:lnTo>
                <a:lnTo>
                  <a:pt x="12340" y="608013"/>
                </a:lnTo>
                <a:lnTo>
                  <a:pt x="4226" y="663933"/>
                </a:lnTo>
                <a:lnTo>
                  <a:pt x="72" y="721177"/>
                </a:lnTo>
                <a:lnTo>
                  <a:pt x="0" y="779599"/>
                </a:lnTo>
                <a:lnTo>
                  <a:pt x="0" y="815224"/>
                </a:lnTo>
                <a:lnTo>
                  <a:pt x="0" y="886475"/>
                </a:lnTo>
                <a:lnTo>
                  <a:pt x="1" y="957726"/>
                </a:lnTo>
                <a:lnTo>
                  <a:pt x="2" y="1028977"/>
                </a:lnTo>
                <a:lnTo>
                  <a:pt x="4" y="1100229"/>
                </a:lnTo>
                <a:lnTo>
                  <a:pt x="6" y="1171481"/>
                </a:lnTo>
                <a:lnTo>
                  <a:pt x="6" y="1207107"/>
                </a:lnTo>
                <a:lnTo>
                  <a:pt x="8" y="1278358"/>
                </a:lnTo>
                <a:lnTo>
                  <a:pt x="9" y="1349610"/>
                </a:lnTo>
                <a:lnTo>
                  <a:pt x="10" y="1420861"/>
                </a:lnTo>
                <a:lnTo>
                  <a:pt x="10" y="1492111"/>
                </a:lnTo>
                <a:lnTo>
                  <a:pt x="637687" y="1492111"/>
                </a:lnTo>
                <a:lnTo>
                  <a:pt x="637687" y="796467"/>
                </a:lnTo>
                <a:close/>
              </a:path>
            </a:pathLst>
          </a:custGeom>
          <a:noFill/>
          <a:ln w="41883">
            <a:solidFill>
              <a:srgbClr val="00B2EF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76" y="2105658"/>
            <a:ext cx="5491414" cy="1125140"/>
          </a:xfrm>
        </p:spPr>
        <p:txBody>
          <a:bodyPr tIns="0" rIns="0" bIns="0" anchor="t" anchorCtr="0">
            <a:noAutofit/>
          </a:bodyPr>
          <a:lstStyle>
            <a:lvl1pPr marL="0" indent="0">
              <a:buNone/>
              <a:defRPr sz="1800">
                <a:solidFill>
                  <a:srgbClr val="666666"/>
                </a:solidFill>
              </a:defRPr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5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/>
          <p:cNvSpPr>
            <a:spLocks noChangeArrowheads="1"/>
          </p:cNvSpPr>
          <p:nvPr userDrawn="1"/>
        </p:nvSpPr>
        <p:spPr bwMode="auto">
          <a:xfrm>
            <a:off x="5205235" y="214434"/>
            <a:ext cx="3938765" cy="492834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207928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1366" y="633982"/>
            <a:ext cx="5091912" cy="837152"/>
          </a:xfrm>
        </p:spPr>
        <p:txBody>
          <a:bodyPr anchor="b" anchorCtr="0"/>
          <a:lstStyle>
            <a:lvl1pPr>
              <a:lnSpc>
                <a:spcPct val="85000"/>
              </a:lnSpc>
              <a:defRPr sz="3200" b="0" smtClean="0">
                <a:solidFill>
                  <a:srgbClr val="00A6A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367" y="1675639"/>
            <a:ext cx="4877529" cy="246221"/>
          </a:xfrm>
        </p:spPr>
        <p:txBody>
          <a:bodyPr wrap="square" tIns="0" rIns="0" bIns="0" anchor="t" anchorCtr="0">
            <a:spAutoFit/>
          </a:bodyPr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="0" smtClean="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1" name="object 12"/>
          <p:cNvSpPr>
            <a:spLocks/>
          </p:cNvSpPr>
          <p:nvPr userDrawn="1"/>
        </p:nvSpPr>
        <p:spPr bwMode="auto">
          <a:xfrm>
            <a:off x="0" y="4786112"/>
            <a:ext cx="9144000" cy="35738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A6A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object 27"/>
          <p:cNvSpPr txBox="1"/>
          <p:nvPr userDrawn="1"/>
        </p:nvSpPr>
        <p:spPr>
          <a:xfrm>
            <a:off x="8072483" y="4920337"/>
            <a:ext cx="382541" cy="107722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marL="5776" defTabSz="207928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b="1" spc="-18" dirty="0">
                <a:solidFill>
                  <a:srgbClr val="FFFFFF"/>
                </a:solidFill>
                <a:latin typeface="LubalinforIBM-Demi"/>
                <a:ea typeface="ＭＳ Ｐゴシック" charset="0"/>
                <a:cs typeface="LubalinforIBM-Demi"/>
              </a:rPr>
              <a:t>IBM </a:t>
            </a:r>
            <a:r>
              <a:rPr lang="en-US" sz="700" spc="-20" dirty="0">
                <a:solidFill>
                  <a:srgbClr val="FFFFFF"/>
                </a:solidFill>
                <a:latin typeface="Adobe Arabic" pitchFamily="18" charset="-78"/>
                <a:ea typeface="ＭＳ Ｐゴシック" charset="0"/>
                <a:cs typeface="Adobe Arabic" pitchFamily="18" charset="-78"/>
              </a:rPr>
              <a:t>Systems</a:t>
            </a:r>
            <a:endParaRPr lang="en-US" sz="700" dirty="0">
              <a:solidFill>
                <a:prstClr val="black"/>
              </a:solidFill>
              <a:latin typeface="Adobe Arabic" pitchFamily="18" charset="-78"/>
              <a:ea typeface="ＭＳ Ｐゴシック" charset="0"/>
              <a:cs typeface="Adobe Arabic" pitchFamily="18" charset="-78"/>
            </a:endParaRPr>
          </a:p>
        </p:txBody>
      </p:sp>
      <p:sp>
        <p:nvSpPr>
          <p:cNvPr id="43" name="object 26"/>
          <p:cNvSpPr>
            <a:spLocks noGrp="1"/>
          </p:cNvSpPr>
          <p:nvPr>
            <p:ph type="sldNum" sz="quarter" idx="4"/>
          </p:nvPr>
        </p:nvSpPr>
        <p:spPr>
          <a:xfrm>
            <a:off x="8657341" y="4928032"/>
            <a:ext cx="212559" cy="923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5776" defTabSz="207928" eaLnBrk="1" hangingPunct="1">
              <a:spcBef>
                <a:spcPct val="0"/>
              </a:spcBef>
              <a:buClrTx/>
              <a:buFontTx/>
              <a:buNone/>
              <a:tabLst>
                <a:tab pos="116959" algn="l"/>
              </a:tabLst>
              <a:defRPr sz="600">
                <a:solidFill>
                  <a:srgbClr val="0078AB"/>
                </a:solidFill>
                <a:latin typeface="LubalinforIBM-Boo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kern="0" dirty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half" idx="10"/>
          </p:nvPr>
        </p:nvSpPr>
        <p:spPr>
          <a:xfrm>
            <a:off x="452932" y="2480693"/>
            <a:ext cx="5772864" cy="2234125"/>
          </a:xfrm>
        </p:spPr>
        <p:txBody>
          <a:bodyPr tIns="0" rIns="0" bIns="0"/>
          <a:lstStyle>
            <a:lvl1pPr>
              <a:buClr>
                <a:srgbClr val="666666"/>
              </a:buClr>
              <a:buNone/>
              <a:defRPr sz="1400">
                <a:solidFill>
                  <a:srgbClr val="666666"/>
                </a:solidFill>
              </a:defRPr>
            </a:lvl1pPr>
            <a:lvl2pPr marL="341313" indent="-123825">
              <a:buClr>
                <a:srgbClr val="666666"/>
              </a:buClr>
              <a:buFont typeface="Arial" pitchFamily="34" charset="0"/>
              <a:buChar char="•"/>
              <a:defRPr sz="1200">
                <a:solidFill>
                  <a:srgbClr val="666666"/>
                </a:solidFill>
              </a:defRPr>
            </a:lvl2pPr>
            <a:lvl3pPr>
              <a:buClr>
                <a:srgbClr val="666666"/>
              </a:buClr>
              <a:defRPr sz="1100">
                <a:solidFill>
                  <a:srgbClr val="666666"/>
                </a:solidFill>
              </a:defRPr>
            </a:lvl3pPr>
            <a:lvl4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4pPr>
            <a:lvl5pPr>
              <a:buClr>
                <a:srgbClr val="666666"/>
              </a:buClr>
              <a:defRPr sz="1050">
                <a:solidFill>
                  <a:srgbClr val="666666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51" y="278607"/>
            <a:ext cx="8887949" cy="28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7432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71" y="1381125"/>
            <a:ext cx="8439080" cy="33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4295" rIns="137178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80" r:id="rId2"/>
    <p:sldLayoutId id="2147483782" r:id="rId3"/>
    <p:sldLayoutId id="2147483783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61" r:id="rId10"/>
    <p:sldLayoutId id="2147483791" r:id="rId11"/>
    <p:sldLayoutId id="2147483760" r:id="rId12"/>
    <p:sldLayoutId id="2147483759" r:id="rId13"/>
    <p:sldLayoutId id="2147483778" r:id="rId14"/>
    <p:sldLayoutId id="2147483781" r:id="rId15"/>
    <p:sldLayoutId id="2147483779" r:id="rId16"/>
    <p:sldLayoutId id="2147483757" r:id="rId17"/>
    <p:sldLayoutId id="2147483756" r:id="rId18"/>
    <p:sldLayoutId id="2147483792" r:id="rId19"/>
    <p:sldLayoutId id="2147483790" r:id="rId20"/>
    <p:sldLayoutId id="2147483793" r:id="rId21"/>
    <p:sldLayoutId id="2147483794" r:id="rId22"/>
    <p:sldLayoutId id="2147483795" r:id="rId23"/>
    <p:sldLayoutId id="2147483796" r:id="rId24"/>
    <p:sldLayoutId id="2147483798" r:id="rId25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baseline="0">
          <a:solidFill>
            <a:srgbClr val="00649D"/>
          </a:solidFill>
          <a:latin typeface="Arial" pitchFamily="34" charset="0"/>
          <a:ea typeface="MS PGothic" pitchFamily="34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342946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6pPr>
      <a:lvl7pPr marL="685891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7pPr>
      <a:lvl8pPr marL="1028837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8pPr>
      <a:lvl9pPr marL="1371783" algn="l" rtl="0" eaLnBrk="1" fontAlgn="base" hangingPunct="1">
        <a:spcBef>
          <a:spcPct val="0"/>
        </a:spcBef>
        <a:spcAft>
          <a:spcPct val="0"/>
        </a:spcAft>
        <a:defRPr sz="17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666666"/>
        </a:buClr>
        <a:buFont typeface="Arial" pitchFamily="34" charset="0"/>
        <a:buNone/>
        <a:defRPr sz="1700">
          <a:solidFill>
            <a:srgbClr val="666666"/>
          </a:solidFill>
          <a:latin typeface="Arial" pitchFamily="34" charset="0"/>
          <a:ea typeface="MS PGothic" pitchFamily="34" charset="-128"/>
          <a:cs typeface="+mn-cs"/>
        </a:defRPr>
      </a:lvl1pPr>
      <a:lvl2pPr marL="387005" indent="-169091" algn="l" rtl="0" eaLnBrk="1" fontAlgn="base" hangingPunct="1">
        <a:spcBef>
          <a:spcPct val="20000"/>
        </a:spcBef>
        <a:spcAft>
          <a:spcPct val="0"/>
        </a:spcAft>
        <a:buClr>
          <a:srgbClr val="666666"/>
        </a:buClr>
        <a:buFont typeface="Arial" pitchFamily="34" charset="0"/>
        <a:buChar char="•"/>
        <a:defRPr sz="1500">
          <a:solidFill>
            <a:srgbClr val="666666"/>
          </a:solidFill>
          <a:latin typeface="Arial" pitchFamily="34" charset="0"/>
          <a:ea typeface="MS PGothic" pitchFamily="34" charset="-128"/>
        </a:defRPr>
      </a:lvl2pPr>
      <a:lvl3pPr marL="559668" indent="-84546" algn="l" rtl="0" eaLnBrk="1" fontAlgn="base" hangingPunct="1">
        <a:spcBef>
          <a:spcPct val="20000"/>
        </a:spcBef>
        <a:spcAft>
          <a:spcPct val="0"/>
        </a:spcAft>
        <a:buClr>
          <a:srgbClr val="666666"/>
        </a:buClr>
        <a:buFont typeface="Arial" pitchFamily="34" charset="0"/>
        <a:buChar char="•"/>
        <a:defRPr sz="1400">
          <a:solidFill>
            <a:srgbClr val="666666"/>
          </a:solidFill>
          <a:latin typeface="Arial" pitchFamily="34" charset="0"/>
          <a:ea typeface="MS PGothic" pitchFamily="34" charset="-128"/>
        </a:defRPr>
      </a:lvl3pPr>
      <a:lvl4pPr marL="1072897" indent="-13217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rgbClr val="000000"/>
          </a:solidFill>
          <a:latin typeface="+mn-lt"/>
          <a:ea typeface="MS PGothic" pitchFamily="34" charset="-128"/>
        </a:defRPr>
      </a:lvl4pPr>
      <a:lvl5pPr marL="1289619" indent="-59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  <a:ea typeface="MS PGothic" pitchFamily="34" charset="-128"/>
        </a:defRPr>
      </a:lvl5pPr>
      <a:lvl6pPr marL="1632565" indent="-59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6pPr>
      <a:lvl7pPr marL="1975511" indent="-59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7pPr>
      <a:lvl8pPr marL="2318456" indent="-59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8pPr>
      <a:lvl9pPr marL="2661402" indent="-59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9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2251"/>
            <a:ext cx="2103120" cy="434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195" y="172251"/>
            <a:ext cx="2105840" cy="43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960120" y="4721469"/>
            <a:ext cx="1569720" cy="161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7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Copyright IBM Corporation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9445" y="4759788"/>
            <a:ext cx="358140" cy="2059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fld id="{E4DBDE34-E9B5-E04F-B662-69720E4BC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500"/>
        </a:spcBef>
        <a:buFont typeface="Arial"/>
        <a:buNone/>
        <a:defRPr sz="2400" kern="1200">
          <a:solidFill>
            <a:schemeClr val="bg2"/>
          </a:solidFill>
          <a:latin typeface="Arial"/>
          <a:ea typeface="+mn-ea"/>
          <a:cs typeface="Arial"/>
        </a:defRPr>
      </a:lvl1pPr>
      <a:lvl2pPr marL="173038" indent="-17303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Arial"/>
          <a:ea typeface="+mn-ea"/>
          <a:cs typeface="Arial"/>
        </a:defRPr>
      </a:lvl2pPr>
      <a:lvl3pPr marL="396875" indent="-173038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Arial"/>
          <a:ea typeface="+mn-ea"/>
          <a:cs typeface="Arial"/>
        </a:defRPr>
      </a:lvl3pPr>
      <a:lvl4pPr marL="625475" indent="-16827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2"/>
          </a:solidFill>
          <a:latin typeface="Arial"/>
          <a:ea typeface="+mn-ea"/>
          <a:cs typeface="Arial"/>
        </a:defRPr>
      </a:lvl4pPr>
      <a:lvl5pPr marL="803275" indent="-17303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bbyb@us.ibm.com" TargetMode="External"/><Relationship Id="rId2" Type="http://schemas.openxmlformats.org/officeDocument/2006/relationships/hyperlink" Target="mailto:douglasof@us.ibm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366" y="1955269"/>
            <a:ext cx="4768334" cy="941796"/>
          </a:xfrm>
        </p:spPr>
        <p:txBody>
          <a:bodyPr/>
          <a:lstStyle/>
          <a:p>
            <a:r>
              <a:rPr lang="en-US" dirty="0"/>
              <a:t>Transparent Cloud </a:t>
            </a:r>
            <a:r>
              <a:rPr lang="en-US" dirty="0" err="1"/>
              <a:t>Tiering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366" y="2983951"/>
            <a:ext cx="4772527" cy="1077218"/>
          </a:xfrm>
        </p:spPr>
        <p:txBody>
          <a:bodyPr/>
          <a:lstStyle/>
          <a:p>
            <a:r>
              <a:rPr lang="en-US" dirty="0"/>
              <a:t>IBM Storage Webinar</a:t>
            </a:r>
          </a:p>
          <a:p>
            <a:endParaRPr lang="en-US" dirty="0"/>
          </a:p>
          <a:p>
            <a:r>
              <a:rPr lang="en-US" dirty="0"/>
              <a:t>Douglas O’Flaherty, IBM Spectrum Solutions</a:t>
            </a:r>
          </a:p>
          <a:p>
            <a:r>
              <a:rPr lang="en-US" dirty="0"/>
              <a:t>Rob Basham, Cloud Architect</a:t>
            </a:r>
          </a:p>
          <a:p>
            <a:r>
              <a:rPr lang="en-US" dirty="0" err="1"/>
              <a:t>Anbazhagan</a:t>
            </a:r>
            <a:r>
              <a:rPr lang="en-US" dirty="0"/>
              <a:t> Mani, Cloud Architect</a:t>
            </a:r>
          </a:p>
        </p:txBody>
      </p:sp>
    </p:spTree>
    <p:extLst>
      <p:ext uri="{BB962C8B-B14F-4D97-AF65-F5344CB8AC3E}">
        <p14:creationId xmlns:p14="http://schemas.microsoft.com/office/powerpoint/2010/main" val="11091423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1366" y="1052558"/>
            <a:ext cx="5091912" cy="41857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10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452932" y="1546700"/>
            <a:ext cx="5772864" cy="3090614"/>
          </a:xfrm>
        </p:spPr>
        <p:txBody>
          <a:bodyPr/>
          <a:lstStyle/>
          <a:p>
            <a:r>
              <a:rPr lang="en-US" dirty="0"/>
              <a:t>Douglas O’Flaherty</a:t>
            </a:r>
          </a:p>
          <a:p>
            <a:r>
              <a:rPr lang="en-US" dirty="0"/>
              <a:t>IBM Spectrum Solutions</a:t>
            </a:r>
          </a:p>
          <a:p>
            <a:r>
              <a:rPr lang="en-US" dirty="0">
                <a:hlinkClick r:id="rId2"/>
              </a:rPr>
              <a:t>douglasof@us.ibm.com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Rob Basham</a:t>
            </a:r>
          </a:p>
          <a:p>
            <a:r>
              <a:rPr lang="en-US" dirty="0"/>
              <a:t>Cloud Architect</a:t>
            </a:r>
          </a:p>
          <a:p>
            <a:r>
              <a:rPr lang="en-US" dirty="0">
                <a:hlinkClick r:id="rId3"/>
              </a:rPr>
              <a:t>robbyb@us.ibm.com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Anbazhagan</a:t>
            </a:r>
            <a:r>
              <a:rPr lang="en-US" dirty="0"/>
              <a:t> Mani</a:t>
            </a:r>
          </a:p>
          <a:p>
            <a:r>
              <a:rPr lang="en-US" dirty="0"/>
              <a:t>Cloud Architect</a:t>
            </a:r>
          </a:p>
          <a:p>
            <a:r>
              <a:rPr lang="en-US" dirty="0">
                <a:hlinkClick r:id="rId3"/>
              </a:rPr>
              <a:t>manbazha@in.ibm.com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084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747897"/>
          </a:xfrm>
        </p:spPr>
        <p:txBody>
          <a:bodyPr/>
          <a:lstStyle/>
          <a:p>
            <a:r>
              <a:rPr lang="en-US" dirty="0"/>
              <a:t>IBM Spectrum Scale: Transparent Cloud </a:t>
            </a:r>
            <a:r>
              <a:rPr lang="en-US" dirty="0" err="1"/>
              <a:t>Tiering</a:t>
            </a:r>
            <a:br>
              <a:rPr lang="en-US" dirty="0"/>
            </a:br>
            <a:r>
              <a:rPr lang="en-US" sz="1800" b="0" i="1" dirty="0">
                <a:solidFill>
                  <a:srgbClr val="666666"/>
                </a:solidFill>
              </a:rPr>
              <a:t>Single namespace and control of data placement for hybrid cloud</a:t>
            </a:r>
            <a:br>
              <a:rPr lang="en-US" sz="1600" b="0" i="1" dirty="0">
                <a:solidFill>
                  <a:srgbClr val="666666"/>
                </a:solidFill>
              </a:rPr>
            </a:br>
            <a:endParaRPr lang="en-US" sz="1600" b="0" i="1" dirty="0">
              <a:solidFill>
                <a:srgbClr val="666666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848514" y="133532"/>
            <a:ext cx="1177747" cy="815384"/>
            <a:chOff x="7761428" y="101241"/>
            <a:chExt cx="1177747" cy="815384"/>
          </a:xfrm>
        </p:grpSpPr>
        <p:sp>
          <p:nvSpPr>
            <p:cNvPr id="67" name="Oval 66"/>
            <p:cNvSpPr/>
            <p:nvPr/>
          </p:nvSpPr>
          <p:spPr>
            <a:xfrm>
              <a:off x="7955781" y="101241"/>
              <a:ext cx="815384" cy="81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8" name="TextBox 64"/>
            <p:cNvSpPr txBox="1">
              <a:spLocks noChangeArrowheads="1"/>
            </p:cNvSpPr>
            <p:nvPr/>
          </p:nvSpPr>
          <p:spPr bwMode="auto">
            <a:xfrm>
              <a:off x="7761428" y="318656"/>
              <a:ext cx="1177747" cy="4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1596" tIns="20798" rIns="41596" bIns="2079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20798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200" b="1" i="1" kern="0">
                  <a:solidFill>
                    <a:schemeClr val="bg1"/>
                  </a:solidFill>
                  <a:latin typeface="+mn-lt"/>
                </a:rPr>
                <a:t>July</a:t>
              </a:r>
              <a:br>
                <a:rPr lang="es-MX" altLang="en-US" sz="1200" b="1" i="1" kern="0">
                  <a:solidFill>
                    <a:schemeClr val="bg1"/>
                  </a:solidFill>
                  <a:latin typeface="+mn-lt"/>
                </a:rPr>
              </a:br>
              <a:r>
                <a:rPr lang="es-MX" altLang="en-US" sz="1200" b="1" i="1" kern="0">
                  <a:solidFill>
                    <a:schemeClr val="bg1"/>
                  </a:solidFill>
                  <a:latin typeface="+mn-lt"/>
                </a:rPr>
                <a:t>2016</a:t>
              </a:r>
              <a:endParaRPr lang="es-MX" altLang="en-US" sz="1200" b="1" i="1" kern="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73" y="1162584"/>
            <a:ext cx="5357448" cy="26021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073" y="997527"/>
            <a:ext cx="34544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Intelligent data placement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On or off-premises objects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Policy driven </a:t>
            </a:r>
            <a:r>
              <a:rPr lang="en-US" b="1" dirty="0" err="1">
                <a:solidFill>
                  <a:srgbClr val="7030A0"/>
                </a:solidFill>
              </a:rPr>
              <a:t>tiering</a:t>
            </a:r>
            <a:endParaRPr lang="en-US" b="1" dirty="0">
              <a:solidFill>
                <a:srgbClr val="7030A0"/>
              </a:solidFill>
            </a:endParaRP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Managed data placement or migration of cold data 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Automated data movement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Recall on user demand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endParaRPr lang="en-US" b="1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IBM Spectrum Scale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High-performance 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Single namespace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Unified file, object and HDFS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Encrypted 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>
                <a:solidFill>
                  <a:srgbClr val="666666"/>
                </a:solidFill>
              </a:rPr>
              <a:t>Secure data in cloud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2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6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747897"/>
          </a:xfrm>
        </p:spPr>
        <p:txBody>
          <a:bodyPr/>
          <a:lstStyle/>
          <a:p>
            <a:r>
              <a:rPr lang="en-US" dirty="0"/>
              <a:t>IBM Spectrum Scale: Cloud Data Sharing</a:t>
            </a:r>
            <a:br>
              <a:rPr lang="en-US" dirty="0"/>
            </a:br>
            <a:r>
              <a:rPr lang="en-US" sz="1800" b="0" i="1" dirty="0">
                <a:solidFill>
                  <a:srgbClr val="666666"/>
                </a:solidFill>
              </a:rPr>
              <a:t>Policy-driven data movement for hybrid cloud</a:t>
            </a:r>
            <a:br>
              <a:rPr lang="en-US" sz="1600" b="0" i="1" dirty="0">
                <a:solidFill>
                  <a:srgbClr val="666666"/>
                </a:solidFill>
              </a:rPr>
            </a:br>
            <a:endParaRPr lang="en-US" sz="1600" b="0" i="1" dirty="0">
              <a:solidFill>
                <a:srgbClr val="6666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444" y="1109604"/>
            <a:ext cx="336605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Managed data sharing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Policy driven replication and synchronization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Granular control:</a:t>
            </a:r>
            <a:br>
              <a:rPr lang="en-US" sz="1400" dirty="0">
                <a:solidFill>
                  <a:srgbClr val="666666"/>
                </a:solidFill>
              </a:rPr>
            </a:br>
            <a:r>
              <a:rPr lang="en-US" sz="1400" dirty="0">
                <a:solidFill>
                  <a:srgbClr val="666666"/>
                </a:solidFill>
              </a:rPr>
              <a:t>type, action, metadata or heat 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Bridging cloud and file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Storage-to-storage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Data and metadata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Automated data movement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Secure, reliable connection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High-speed and scalable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Clustered configurations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1982" y="3774591"/>
            <a:ext cx="37131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400" b="1" dirty="0">
                <a:solidFill>
                  <a:srgbClr val="7030A0"/>
                </a:solidFill>
              </a:rPr>
              <a:t>IBM Spectrum Scale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200" dirty="0">
                <a:solidFill>
                  <a:srgbClr val="666666"/>
                </a:solidFill>
              </a:rPr>
              <a:t>High-performance file, object and HDFS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200" dirty="0">
                <a:solidFill>
                  <a:srgbClr val="666666"/>
                </a:solidFill>
              </a:rPr>
              <a:t>Clustered, tiered and scalable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200" dirty="0">
                <a:solidFill>
                  <a:srgbClr val="666666"/>
                </a:solidFill>
              </a:rPr>
              <a:t>Bridge legacy applications and new workloads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96" y="1136886"/>
            <a:ext cx="5373404" cy="26104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5607" y="3774591"/>
            <a:ext cx="23915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400" b="1" dirty="0">
                <a:solidFill>
                  <a:srgbClr val="7030A0"/>
                </a:solidFill>
              </a:rPr>
              <a:t>Cloud storage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200" dirty="0">
                <a:solidFill>
                  <a:srgbClr val="666666"/>
                </a:solidFill>
              </a:rPr>
              <a:t>Cloud native applications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200" dirty="0">
                <a:solidFill>
                  <a:srgbClr val="666666"/>
                </a:solidFill>
              </a:rPr>
              <a:t>Dev/Ops development</a:t>
            </a:r>
          </a:p>
          <a:p>
            <a:pPr marL="400004" indent="-285750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200" dirty="0">
                <a:solidFill>
                  <a:srgbClr val="666666"/>
                </a:solidFill>
              </a:rPr>
              <a:t>New workloads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5854" y="4864396"/>
            <a:ext cx="181940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FFFFFF"/>
                </a:solidFill>
              </a:rPr>
              <a:t>Under embargo </a:t>
            </a:r>
            <a:r>
              <a:rPr lang="en-US" sz="1000">
                <a:solidFill>
                  <a:srgbClr val="FFFFFF"/>
                </a:solidFill>
              </a:rPr>
              <a:t>until announced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3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59944" y="133532"/>
            <a:ext cx="1177747" cy="815384"/>
            <a:chOff x="7772858" y="101241"/>
            <a:chExt cx="1177747" cy="815384"/>
          </a:xfrm>
        </p:grpSpPr>
        <p:sp>
          <p:nvSpPr>
            <p:cNvPr id="16" name="Oval 15"/>
            <p:cNvSpPr/>
            <p:nvPr/>
          </p:nvSpPr>
          <p:spPr>
            <a:xfrm>
              <a:off x="7955781" y="101241"/>
              <a:ext cx="815384" cy="81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7" name="TextBox 64"/>
            <p:cNvSpPr txBox="1">
              <a:spLocks noChangeArrowheads="1"/>
            </p:cNvSpPr>
            <p:nvPr/>
          </p:nvSpPr>
          <p:spPr bwMode="auto">
            <a:xfrm>
              <a:off x="7772858" y="352946"/>
              <a:ext cx="1177747" cy="4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1596" tIns="20798" rIns="41596" bIns="2079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20798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200" b="1" i="1" kern="0" dirty="0">
                  <a:solidFill>
                    <a:schemeClr val="bg1"/>
                  </a:solidFill>
                  <a:latin typeface="+mn-lt"/>
                </a:rPr>
                <a:t>November</a:t>
              </a:r>
            </a:p>
            <a:p>
              <a:pPr lvl="0" algn="ctr" defTabSz="20798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200" b="1" i="1" kern="0" dirty="0">
                  <a:solidFill>
                    <a:schemeClr val="bg1"/>
                  </a:solidFill>
                  <a:latin typeface="+mn-lt"/>
                </a:rPr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7567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3"/>
          <p:cNvSpPr txBox="1">
            <a:spLocks noChangeArrowheads="1"/>
          </p:cNvSpPr>
          <p:nvPr/>
        </p:nvSpPr>
        <p:spPr bwMode="auto">
          <a:xfrm>
            <a:off x="331289" y="692498"/>
            <a:ext cx="430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Up to 4 Cloud Service nodes per Cloud Service Node Group.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Up to 4 Cloud Service Node Groups per Spectrum Scale Cluster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Each Cloud Service Node group mapped is mapped to a single file system and a single Cloud Account</a:t>
            </a:r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5423277" y="623739"/>
            <a:ext cx="31694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Cloud Service can now be deployed on both CES nodes and NSD nodes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 node can only belong to one node group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ILM Policy uses a load balancing algorithm to distribute work across the nodes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92330" y="1533495"/>
            <a:ext cx="5753670" cy="3233738"/>
            <a:chOff x="1903810" y="1599010"/>
            <a:chExt cx="5753670" cy="3233738"/>
          </a:xfrm>
        </p:grpSpPr>
        <p:sp>
          <p:nvSpPr>
            <p:cNvPr id="30" name="Cloud 29"/>
            <p:cNvSpPr/>
            <p:nvPr/>
          </p:nvSpPr>
          <p:spPr>
            <a:xfrm>
              <a:off x="1903810" y="1599010"/>
              <a:ext cx="5559980" cy="93583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788" dirty="0">
                  <a:solidFill>
                    <a:prstClr val="white"/>
                  </a:solidFill>
                </a:rPr>
                <a:t>Cloud Object Storage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49328" y="2209801"/>
              <a:ext cx="2738201" cy="37028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r>
                <a:rPr lang="en-US" sz="1275" dirty="0">
                  <a:solidFill>
                    <a:srgbClr val="7030A0"/>
                  </a:solidFill>
                </a:rPr>
                <a:t>Cloud Account</a:t>
              </a:r>
            </a:p>
            <a:p>
              <a:pPr algn="ctr">
                <a:buNone/>
                <a:defRPr/>
              </a:pPr>
              <a:endParaRPr lang="en-US" sz="1275" dirty="0"/>
            </a:p>
            <a:p>
              <a:pPr algn="ctr">
                <a:buNone/>
                <a:defRPr/>
              </a:pPr>
              <a:endParaRPr lang="en-US" sz="1275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903810" y="2747963"/>
              <a:ext cx="5753670" cy="208478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>
                <a:solidFill>
                  <a:prstClr val="white"/>
                </a:solidFill>
              </a:endParaRPr>
            </a:p>
          </p:txBody>
        </p:sp>
        <p:sp>
          <p:nvSpPr>
            <p:cNvPr id="36872" name="Rectangle 61"/>
            <p:cNvSpPr>
              <a:spLocks noChangeArrowheads="1"/>
            </p:cNvSpPr>
            <p:nvPr/>
          </p:nvSpPr>
          <p:spPr bwMode="auto">
            <a:xfrm>
              <a:off x="3077766" y="2877741"/>
              <a:ext cx="464754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Node3</a:t>
              </a:r>
            </a:p>
          </p:txBody>
        </p:sp>
        <p:sp>
          <p:nvSpPr>
            <p:cNvPr id="36873" name="Rectangle 64"/>
            <p:cNvSpPr>
              <a:spLocks noChangeArrowheads="1"/>
            </p:cNvSpPr>
            <p:nvPr/>
          </p:nvSpPr>
          <p:spPr bwMode="auto">
            <a:xfrm>
              <a:off x="4206287" y="2883694"/>
              <a:ext cx="464754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Node5</a:t>
              </a:r>
            </a:p>
          </p:txBody>
        </p:sp>
        <p:sp>
          <p:nvSpPr>
            <p:cNvPr id="36874" name="Rectangle 65"/>
            <p:cNvSpPr>
              <a:spLocks noChangeArrowheads="1"/>
            </p:cNvSpPr>
            <p:nvPr/>
          </p:nvSpPr>
          <p:spPr bwMode="auto">
            <a:xfrm>
              <a:off x="5429249" y="2883694"/>
              <a:ext cx="48618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 7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988844" y="3084910"/>
              <a:ext cx="531986" cy="10287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36876" name="Rectangle 75"/>
            <p:cNvSpPr>
              <a:spLocks noChangeArrowheads="1"/>
            </p:cNvSpPr>
            <p:nvPr/>
          </p:nvSpPr>
          <p:spPr bwMode="auto">
            <a:xfrm>
              <a:off x="6085284" y="2883694"/>
              <a:ext cx="48618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 8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56772" y="3089672"/>
              <a:ext cx="497492" cy="1028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36878" name="Rectangle 78"/>
            <p:cNvSpPr>
              <a:spLocks noChangeArrowheads="1"/>
            </p:cNvSpPr>
            <p:nvPr/>
          </p:nvSpPr>
          <p:spPr bwMode="auto">
            <a:xfrm>
              <a:off x="6546366" y="2889647"/>
              <a:ext cx="48618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 8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44478" y="4549379"/>
              <a:ext cx="148585" cy="16906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>
                <a:solidFill>
                  <a:prstClr val="white"/>
                </a:solidFill>
              </a:endParaRPr>
            </a:p>
          </p:txBody>
        </p:sp>
        <p:sp>
          <p:nvSpPr>
            <p:cNvPr id="36880" name="Rectangle 81"/>
            <p:cNvSpPr>
              <a:spLocks noChangeArrowheads="1"/>
            </p:cNvSpPr>
            <p:nvPr/>
          </p:nvSpPr>
          <p:spPr bwMode="auto">
            <a:xfrm>
              <a:off x="3500944" y="4563666"/>
              <a:ext cx="98987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CES Protocol nodes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451623" y="4318398"/>
              <a:ext cx="149910" cy="16906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>
                <a:solidFill>
                  <a:prstClr val="white"/>
                </a:solidFill>
              </a:endParaRPr>
            </a:p>
          </p:txBody>
        </p:sp>
        <p:sp>
          <p:nvSpPr>
            <p:cNvPr id="36882" name="Rectangle 85"/>
            <p:cNvSpPr>
              <a:spLocks noChangeArrowheads="1"/>
            </p:cNvSpPr>
            <p:nvPr/>
          </p:nvSpPr>
          <p:spPr bwMode="auto">
            <a:xfrm>
              <a:off x="3503348" y="4323160"/>
              <a:ext cx="984519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NSD Storage nodes</a:t>
              </a:r>
            </a:p>
          </p:txBody>
        </p:sp>
        <p:sp>
          <p:nvSpPr>
            <p:cNvPr id="22" name="Can 21"/>
            <p:cNvSpPr/>
            <p:nvPr/>
          </p:nvSpPr>
          <p:spPr>
            <a:xfrm>
              <a:off x="4338638" y="4338638"/>
              <a:ext cx="797316" cy="421481"/>
            </a:xfrm>
            <a:prstGeom prst="ca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013" dirty="0">
                  <a:solidFill>
                    <a:prstClr val="white"/>
                  </a:solidFill>
                </a:rPr>
                <a:t>File System</a:t>
              </a:r>
            </a:p>
          </p:txBody>
        </p:sp>
        <p:sp>
          <p:nvSpPr>
            <p:cNvPr id="13327" name="Rectangle 48"/>
            <p:cNvSpPr>
              <a:spLocks noChangeArrowheads="1"/>
            </p:cNvSpPr>
            <p:nvPr/>
          </p:nvSpPr>
          <p:spPr bwMode="auto">
            <a:xfrm>
              <a:off x="6250781" y="4280298"/>
              <a:ext cx="838441" cy="33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788" dirty="0">
                  <a:solidFill>
                    <a:prstClr val="black"/>
                  </a:solidFill>
                </a:rPr>
                <a:t>Spectrum Scale Cluster</a:t>
              </a:r>
            </a:p>
          </p:txBody>
        </p:sp>
        <p:sp>
          <p:nvSpPr>
            <p:cNvPr id="26" name="Can 25"/>
            <p:cNvSpPr/>
            <p:nvPr/>
          </p:nvSpPr>
          <p:spPr>
            <a:xfrm>
              <a:off x="5313760" y="4324350"/>
              <a:ext cx="798642" cy="435769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013" dirty="0">
                  <a:solidFill>
                    <a:prstClr val="white"/>
                  </a:solidFill>
                </a:rPr>
                <a:t>File System</a:t>
              </a:r>
            </a:p>
          </p:txBody>
        </p:sp>
        <p:sp>
          <p:nvSpPr>
            <p:cNvPr id="28" name="Can 27"/>
            <p:cNvSpPr/>
            <p:nvPr/>
          </p:nvSpPr>
          <p:spPr>
            <a:xfrm>
              <a:off x="2361010" y="4338638"/>
              <a:ext cx="798642" cy="421481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013" dirty="0">
                  <a:solidFill>
                    <a:prstClr val="white"/>
                  </a:solidFill>
                </a:rPr>
                <a:t>File System</a:t>
              </a:r>
            </a:p>
          </p:txBody>
        </p:sp>
        <p:sp>
          <p:nvSpPr>
            <p:cNvPr id="36887" name="Rectangle 61"/>
            <p:cNvSpPr>
              <a:spLocks noChangeArrowheads="1"/>
            </p:cNvSpPr>
            <p:nvPr/>
          </p:nvSpPr>
          <p:spPr bwMode="auto">
            <a:xfrm>
              <a:off x="2062162" y="2877741"/>
              <a:ext cx="464754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403056" y="3074194"/>
              <a:ext cx="531986" cy="10287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30441" y="3755232"/>
              <a:ext cx="463000" cy="27384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Node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777978" y="3059906"/>
              <a:ext cx="530659" cy="10287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00600" y="3739754"/>
              <a:ext cx="488206" cy="272653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Node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02905" y="3074194"/>
              <a:ext cx="530659" cy="10287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35054" y="3750469"/>
              <a:ext cx="465653" cy="27265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Node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627834" y="3090863"/>
              <a:ext cx="531985" cy="1028700"/>
            </a:xfrm>
            <a:prstGeom prst="roundRect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46885" y="3756423"/>
              <a:ext cx="481573" cy="272653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Node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074194" y="3082529"/>
              <a:ext cx="497494" cy="1028700"/>
            </a:xfrm>
            <a:prstGeom prst="roundRect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521743" y="3078956"/>
              <a:ext cx="496167" cy="1028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018109" y="3093244"/>
              <a:ext cx="496167" cy="1028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36899" name="Rectangle 65"/>
            <p:cNvSpPr>
              <a:spLocks noChangeArrowheads="1"/>
            </p:cNvSpPr>
            <p:nvPr/>
          </p:nvSpPr>
          <p:spPr bwMode="auto">
            <a:xfrm>
              <a:off x="4800599" y="2897981"/>
              <a:ext cx="48618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 6</a:t>
              </a:r>
            </a:p>
          </p:txBody>
        </p:sp>
        <p:sp>
          <p:nvSpPr>
            <p:cNvPr id="36900" name="Rectangle 65"/>
            <p:cNvSpPr>
              <a:spLocks noChangeArrowheads="1"/>
            </p:cNvSpPr>
            <p:nvPr/>
          </p:nvSpPr>
          <p:spPr bwMode="auto">
            <a:xfrm>
              <a:off x="3657599" y="2897981"/>
              <a:ext cx="48618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 4</a:t>
              </a:r>
            </a:p>
          </p:txBody>
        </p:sp>
        <p:sp>
          <p:nvSpPr>
            <p:cNvPr id="36901" name="Rectangle 65"/>
            <p:cNvSpPr>
              <a:spLocks noChangeArrowheads="1"/>
            </p:cNvSpPr>
            <p:nvPr/>
          </p:nvSpPr>
          <p:spPr bwMode="auto">
            <a:xfrm>
              <a:off x="2514599" y="2897981"/>
              <a:ext cx="486187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675">
                  <a:solidFill>
                    <a:srgbClr val="000000"/>
                  </a:solidFill>
                </a:rPr>
                <a:t>Node 2</a:t>
              </a:r>
            </a:p>
          </p:txBody>
        </p:sp>
        <p:cxnSp>
          <p:nvCxnSpPr>
            <p:cNvPr id="63" name="Straight Arrow Connector 62"/>
            <p:cNvCxnSpPr>
              <a:stCxn id="52" idx="2"/>
            </p:cNvCxnSpPr>
            <p:nvPr/>
          </p:nvCxnSpPr>
          <p:spPr>
            <a:xfrm>
              <a:off x="3887672" y="4029076"/>
              <a:ext cx="477160" cy="346472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0" idx="2"/>
            </p:cNvCxnSpPr>
            <p:nvPr/>
          </p:nvCxnSpPr>
          <p:spPr>
            <a:xfrm>
              <a:off x="4467881" y="4023123"/>
              <a:ext cx="132694" cy="315515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8" idx="2"/>
            </p:cNvCxnSpPr>
            <p:nvPr/>
          </p:nvCxnSpPr>
          <p:spPr>
            <a:xfrm flipH="1">
              <a:off x="4874419" y="4012407"/>
              <a:ext cx="170284" cy="320278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5" idx="2"/>
            </p:cNvCxnSpPr>
            <p:nvPr/>
          </p:nvCxnSpPr>
          <p:spPr>
            <a:xfrm flipH="1">
              <a:off x="5019676" y="4029076"/>
              <a:ext cx="642265" cy="346472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5107782" y="2325291"/>
              <a:ext cx="602298" cy="2190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Container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408885" y="2544368"/>
              <a:ext cx="829865" cy="982265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32" idx="2"/>
            </p:cNvCxnSpPr>
            <p:nvPr/>
          </p:nvCxnSpPr>
          <p:spPr>
            <a:xfrm flipV="1">
              <a:off x="4975623" y="2580085"/>
              <a:ext cx="542806" cy="940594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6577013" y="3756423"/>
              <a:ext cx="436468" cy="2726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Client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57600" y="3525441"/>
              <a:ext cx="2429093" cy="17978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 Node Group 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 flipV="1">
              <a:off x="5586413" y="2544367"/>
              <a:ext cx="61913" cy="976313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83" idx="1"/>
            </p:cNvCxnSpPr>
            <p:nvPr/>
          </p:nvCxnSpPr>
          <p:spPr>
            <a:xfrm flipV="1">
              <a:off x="3813572" y="2434829"/>
              <a:ext cx="1294210" cy="1091804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854304" y="2318147"/>
              <a:ext cx="602298" cy="219075"/>
            </a:xfrm>
            <a:prstGeom prst="rect">
              <a:avLst/>
            </a:prstGeom>
            <a:solidFill>
              <a:srgbClr val="F190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Container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89823" y="2312194"/>
              <a:ext cx="602298" cy="219075"/>
            </a:xfrm>
            <a:prstGeom prst="rect">
              <a:avLst/>
            </a:prstGeom>
            <a:solidFill>
              <a:srgbClr val="F190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Container 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534841" y="3779044"/>
              <a:ext cx="465653" cy="27265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Node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25253" y="3777854"/>
              <a:ext cx="481573" cy="27265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Node</a:t>
              </a:r>
            </a:p>
          </p:txBody>
        </p:sp>
        <p:cxnSp>
          <p:nvCxnSpPr>
            <p:cNvPr id="100" name="Straight Arrow Connector 99"/>
            <p:cNvCxnSpPr>
              <a:stCxn id="98" idx="2"/>
            </p:cNvCxnSpPr>
            <p:nvPr/>
          </p:nvCxnSpPr>
          <p:spPr>
            <a:xfrm>
              <a:off x="2266040" y="4050507"/>
              <a:ext cx="277136" cy="30599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6" idx="2"/>
              <a:endCxn id="28" idx="1"/>
            </p:cNvCxnSpPr>
            <p:nvPr/>
          </p:nvCxnSpPr>
          <p:spPr>
            <a:xfrm flipH="1">
              <a:off x="2760331" y="4051698"/>
              <a:ext cx="7337" cy="28694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1985963" y="2187177"/>
              <a:ext cx="1740562" cy="3857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r>
                <a:rPr lang="en-US" sz="1275" dirty="0">
                  <a:solidFill>
                    <a:srgbClr val="FF0000"/>
                  </a:solidFill>
                </a:rPr>
                <a:t>Cloud Account</a:t>
              </a:r>
            </a:p>
            <a:p>
              <a:pPr algn="ctr">
                <a:buNone/>
                <a:defRPr/>
              </a:pPr>
              <a:endParaRPr lang="en-US" sz="1275" dirty="0">
                <a:solidFill>
                  <a:srgbClr val="FF0000"/>
                </a:solidFill>
              </a:endParaRPr>
            </a:p>
            <a:p>
              <a:pPr algn="ctr">
                <a:buNone/>
                <a:defRPr/>
              </a:pPr>
              <a:endParaRPr lang="en-US" sz="1275" dirty="0">
                <a:solidFill>
                  <a:srgbClr val="FF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64557" y="2318147"/>
              <a:ext cx="602298" cy="2190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Container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911079" y="2311004"/>
              <a:ext cx="602298" cy="219075"/>
            </a:xfrm>
            <a:prstGeom prst="rect">
              <a:avLst/>
            </a:prstGeom>
            <a:solidFill>
              <a:srgbClr val="F190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Container 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35968" y="3525441"/>
              <a:ext cx="1018865" cy="1797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619" dirty="0">
                  <a:solidFill>
                    <a:prstClr val="white"/>
                  </a:solidFill>
                </a:rPr>
                <a:t>Cloud Service Node Group 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2268142" y="2543175"/>
              <a:ext cx="32147" cy="98226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2549129" y="2534842"/>
              <a:ext cx="183356" cy="98226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solidFill>
                  <a:srgbClr val="4F81BD"/>
                </a:solidFill>
                <a:latin typeface="Arial" charset="0"/>
              </a:rPr>
              <a:t>Current Supported Scaling as of Release 4.2.2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826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4038985" y="2177612"/>
            <a:ext cx="0" cy="1679323"/>
          </a:xfrm>
          <a:prstGeom prst="line">
            <a:avLst/>
          </a:prstGeom>
          <a:ln w="69850">
            <a:solidFill>
              <a:srgbClr val="005D8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98015" y="2177611"/>
            <a:ext cx="0" cy="1715094"/>
          </a:xfrm>
          <a:prstGeom prst="line">
            <a:avLst/>
          </a:prstGeom>
          <a:ln w="69850">
            <a:solidFill>
              <a:srgbClr val="005D8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1363266" y="1016026"/>
            <a:ext cx="3163014" cy="121996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900" dirty="0">
                <a:solidFill>
                  <a:schemeClr val="tx1"/>
                </a:solidFill>
              </a:rPr>
              <a:t>IBM Spectrum Scale Stretch Cluster</a:t>
            </a:r>
          </a:p>
          <a:p>
            <a:pPr algn="ctr"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5845" name="Picture 2" descr="http://mcaus.com.au/sites/default/files/product/building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4" y="2723886"/>
            <a:ext cx="850498" cy="7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http://mcaus.com.au/sites/default/files/product/building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720461"/>
            <a:ext cx="850498" cy="7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http://images.dailytech.com/nimage/ibmcloud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37" y="3856935"/>
            <a:ext cx="991377" cy="84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 descr="virtual serv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46367"/>
            <a:ext cx="898501" cy="8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6" descr="virtual serv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1016026"/>
            <a:ext cx="898501" cy="8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6" descr="virtual serv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0" y="1018407"/>
            <a:ext cx="899544" cy="8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1"/>
          <p:cNvSpPr txBox="1">
            <a:spLocks noChangeArrowheads="1"/>
          </p:cNvSpPr>
          <p:nvPr/>
        </p:nvSpPr>
        <p:spPr bwMode="auto">
          <a:xfrm>
            <a:off x="5086050" y="1112687"/>
            <a:ext cx="3660218" cy="17004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1100" dirty="0"/>
              <a:t>Use IBM Stretch Cluster with Transparent Cloud </a:t>
            </a:r>
            <a:r>
              <a:rPr lang="en-US" altLang="x-none" sz="1100" dirty="0" err="1"/>
              <a:t>Tiering</a:t>
            </a:r>
            <a:r>
              <a:rPr lang="en-US" altLang="x-none" sz="1100" dirty="0"/>
              <a:t> to meet your storage availability, site accessibility, and scalability requirements</a:t>
            </a:r>
          </a:p>
          <a:p>
            <a:pPr>
              <a:buFont typeface="Arial" charset="0"/>
              <a:buChar char="•"/>
            </a:pPr>
            <a:r>
              <a:rPr lang="en-US" altLang="x-none" sz="1100" dirty="0"/>
              <a:t>Deploy solution </a:t>
            </a:r>
            <a:r>
              <a:rPr lang="en-US" altLang="x-none" sz="1100" dirty="0" err="1"/>
              <a:t>on-premise</a:t>
            </a:r>
            <a:r>
              <a:rPr lang="en-US" altLang="x-none" sz="1100" dirty="0"/>
              <a:t> or in IBM Cloud</a:t>
            </a:r>
          </a:p>
          <a:p>
            <a:pPr>
              <a:buFont typeface="Arial" charset="0"/>
              <a:buChar char="•"/>
            </a:pPr>
            <a:r>
              <a:rPr lang="en-US" altLang="x-none" sz="1100" dirty="0"/>
              <a:t>Synchronous Replication provides real-time access to all data on both sites on all tiers</a:t>
            </a:r>
          </a:p>
          <a:p>
            <a:pPr>
              <a:buFont typeface="Arial" charset="0"/>
              <a:buChar char="•"/>
            </a:pPr>
            <a:r>
              <a:rPr lang="en-US" altLang="x-none" sz="1100" dirty="0"/>
              <a:t>Continued access on all tiers even through a total site failure</a:t>
            </a:r>
          </a:p>
        </p:txBody>
      </p:sp>
      <p:sp>
        <p:nvSpPr>
          <p:cNvPr id="12" name="Arrow: Left-Right 11"/>
          <p:cNvSpPr/>
          <p:nvPr/>
        </p:nvSpPr>
        <p:spPr>
          <a:xfrm>
            <a:off x="2495551" y="1291245"/>
            <a:ext cx="1021640" cy="25775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800" dirty="0"/>
              <a:t>Up To 300 Km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323975" y="3984211"/>
            <a:ext cx="5089501" cy="63779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5854" name="Picture 6" descr="virtual serv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5" y="3746367"/>
            <a:ext cx="898500" cy="8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6" descr="virtual serv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746367"/>
            <a:ext cx="898501" cy="8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005052" y="3862503"/>
            <a:ext cx="3959173" cy="23098"/>
          </a:xfrm>
          <a:prstGeom prst="line">
            <a:avLst/>
          </a:prstGeom>
          <a:ln w="69850">
            <a:solidFill>
              <a:srgbClr val="005D8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Left-Right 22"/>
          <p:cNvSpPr/>
          <p:nvPr/>
        </p:nvSpPr>
        <p:spPr>
          <a:xfrm>
            <a:off x="4556522" y="4150174"/>
            <a:ext cx="908936" cy="25775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700" dirty="0"/>
              <a:t>Any Distance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579684" y="1714540"/>
            <a:ext cx="952766" cy="347504"/>
          </a:xfrm>
          <a:prstGeom prst="roundRect">
            <a:avLst/>
          </a:prstGeom>
          <a:solidFill>
            <a:srgbClr val="005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Transparent Cloud </a:t>
            </a:r>
            <a:r>
              <a:rPr lang="en-US" sz="800" dirty="0" err="1">
                <a:solidFill>
                  <a:schemeClr val="bg1"/>
                </a:solidFill>
              </a:rPr>
              <a:t>Tiering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3562602" y="1718109"/>
            <a:ext cx="952766" cy="347504"/>
          </a:xfrm>
          <a:prstGeom prst="roundRect">
            <a:avLst/>
          </a:prstGeom>
          <a:solidFill>
            <a:srgbClr val="005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en-US" sz="800" dirty="0">
                <a:solidFill>
                  <a:schemeClr val="bg1"/>
                </a:solidFill>
              </a:rPr>
              <a:t>Transparent Cloud </a:t>
            </a:r>
            <a:r>
              <a:rPr lang="en-US" sz="800" dirty="0" err="1">
                <a:solidFill>
                  <a:schemeClr val="bg1"/>
                </a:solidFill>
              </a:rPr>
              <a:t>Tiering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276999"/>
          </a:xfrm>
        </p:spPr>
        <p:txBody>
          <a:bodyPr/>
          <a:lstStyle/>
          <a:p>
            <a:r>
              <a:rPr lang="en-US" altLang="de-DE" dirty="0">
                <a:solidFill>
                  <a:srgbClr val="4F81BD"/>
                </a:solidFill>
                <a:latin typeface="Arial" charset="0"/>
              </a:rPr>
              <a:t>Multi-Site Transparent Cloud </a:t>
            </a:r>
            <a:r>
              <a:rPr lang="en-US" altLang="de-DE" dirty="0" err="1">
                <a:solidFill>
                  <a:srgbClr val="4F81BD"/>
                </a:solidFill>
                <a:latin typeface="Arial" charset="0"/>
              </a:rPr>
              <a:t>Tiering</a:t>
            </a:r>
            <a:r>
              <a:rPr lang="en-US" altLang="de-DE" dirty="0">
                <a:solidFill>
                  <a:srgbClr val="4F81BD"/>
                </a:solidFill>
                <a:latin typeface="Arial" charset="0"/>
              </a:rPr>
              <a:t> with Stretch Clusters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99367" y="45578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200" dirty="0">
                <a:solidFill>
                  <a:schemeClr val="tx1"/>
                </a:solidFill>
              </a:rPr>
              <a:t>Multi-site IBM Cloud Object Storage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4754" y="3296284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</a:rPr>
              <a:t>New York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9759" y="3307438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/>
                </a:solidFill>
              </a:rPr>
              <a:t>Newark</a:t>
            </a:r>
          </a:p>
        </p:txBody>
      </p:sp>
    </p:spTree>
    <p:extLst>
      <p:ext uri="{BB962C8B-B14F-4D97-AF65-F5344CB8AC3E}">
        <p14:creationId xmlns:p14="http://schemas.microsoft.com/office/powerpoint/2010/main" val="6168352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28599" y="288037"/>
            <a:ext cx="8406245" cy="390144"/>
          </a:xfrm>
        </p:spPr>
        <p:txBody>
          <a:bodyPr/>
          <a:lstStyle/>
          <a:p>
            <a:r>
              <a:rPr lang="en-US" altLang="de-DE" sz="2000" dirty="0">
                <a:solidFill>
                  <a:srgbClr val="4F81BD"/>
                </a:solidFill>
                <a:latin typeface="Arial" panose="020B0604020202020204" pitchFamily="34" charset="0"/>
              </a:rPr>
              <a:t>WORM Solution using Scale Immutability, Transparent Cloud Tiering and </a:t>
            </a:r>
            <a:br>
              <a:rPr lang="en-US" altLang="de-DE" sz="2000" dirty="0">
                <a:solidFill>
                  <a:srgbClr val="4F81BD"/>
                </a:solidFill>
                <a:latin typeface="Arial" panose="020B0604020202020204" pitchFamily="34" charset="0"/>
              </a:rPr>
            </a:br>
            <a:r>
              <a:rPr lang="en-US" altLang="de-DE" sz="2000" dirty="0">
                <a:solidFill>
                  <a:srgbClr val="4F81BD"/>
                </a:solidFill>
                <a:latin typeface="Arial" panose="020B0604020202020204" pitchFamily="34" charset="0"/>
              </a:rPr>
              <a:t>IBM Cloud Object Storage Locked Vaults</a:t>
            </a:r>
            <a:br>
              <a:rPr lang="en-US" altLang="de-DE" sz="1600" dirty="0">
                <a:solidFill>
                  <a:srgbClr val="4F81BD"/>
                </a:solidFill>
                <a:latin typeface="Arial" panose="020B0604020202020204" pitchFamily="34" charset="0"/>
              </a:rPr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EAEAE"/>
              </a:buClr>
              <a:buSzTx/>
              <a:buFontTx/>
              <a:buNone/>
              <a:tabLst/>
              <a:defRPr/>
            </a:pPr>
            <a:fld id="{7A7A9D5B-8C40-074F-9F1B-3EBBFCD8DE9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AEAEAE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754748"/>
            <a:ext cx="8864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EAEA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Use case 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Provide SEC-17a compliant WORM storage solution leverage lower-cost cloud object storage </a:t>
            </a:r>
          </a:p>
          <a:p>
            <a:pPr marL="6286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EAE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  Data cannot be deleted on the file system or on the cloud object storage</a:t>
            </a:r>
          </a:p>
          <a:p>
            <a:pPr marL="6286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EAE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  Supports data retention periods and indefinite data retention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EAE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Can be certified for SEC-17a and other applicable government regulations (Swiss, German) via external audit agency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0034" y="492110"/>
            <a:ext cx="1177747" cy="815384"/>
            <a:chOff x="7772858" y="101241"/>
            <a:chExt cx="1177747" cy="815384"/>
          </a:xfrm>
        </p:grpSpPr>
        <p:sp>
          <p:nvSpPr>
            <p:cNvPr id="9" name="Oval 8"/>
            <p:cNvSpPr/>
            <p:nvPr/>
          </p:nvSpPr>
          <p:spPr>
            <a:xfrm>
              <a:off x="7955781" y="101241"/>
              <a:ext cx="815384" cy="8153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AEAEAE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TextBox 64"/>
            <p:cNvSpPr txBox="1">
              <a:spLocks noChangeArrowheads="1"/>
            </p:cNvSpPr>
            <p:nvPr/>
          </p:nvSpPr>
          <p:spPr bwMode="auto">
            <a:xfrm>
              <a:off x="7772858" y="279794"/>
              <a:ext cx="1177747" cy="5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1596" tIns="20798" rIns="41596" bIns="2079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2079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EAEAE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s-MX" altLang="en-US" sz="1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Planned</a:t>
              </a:r>
              <a:r>
                <a:rPr kumimoji="0" lang="es-MX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 </a:t>
              </a:r>
            </a:p>
            <a:p>
              <a:pPr marL="0" marR="0" lvl="0" indent="0" algn="ctr" defTabSz="2079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EAEAE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s-MX" altLang="en-US" sz="1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For</a:t>
              </a:r>
              <a:r>
                <a:rPr kumimoji="0" lang="es-MX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 </a:t>
              </a:r>
              <a:r>
                <a:rPr kumimoji="0" lang="es-MX" altLang="en-US" sz="1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Scale</a:t>
              </a:r>
              <a:endParaRPr kumimoji="0" lang="es-MX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endParaRPr>
            </a:p>
            <a:p>
              <a:pPr marL="0" marR="0" lvl="0" indent="0" algn="ctr" defTabSz="2079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EAEAE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s-MX" alt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5A5A5A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+mn-cs"/>
                </a:rPr>
                <a:t>4.2.3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6" y="940901"/>
            <a:ext cx="7604727" cy="27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95" y="222163"/>
            <a:ext cx="8887949" cy="276999"/>
          </a:xfrm>
        </p:spPr>
        <p:txBody>
          <a:bodyPr/>
          <a:lstStyle/>
          <a:p>
            <a:r>
              <a:rPr lang="en-US" dirty="0"/>
              <a:t>Transparent Cloud </a:t>
            </a:r>
            <a:r>
              <a:rPr lang="en-US" dirty="0" err="1"/>
              <a:t>Tiering</a:t>
            </a:r>
            <a:r>
              <a:rPr lang="en-US" dirty="0"/>
              <a:t> with Spectrum Scale </a:t>
            </a:r>
            <a:r>
              <a:rPr lang="en-US"/>
              <a:t>for Release 4.2.3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7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00" y="554631"/>
            <a:ext cx="3716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Performance Enhancements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New policy based ‘cloud destroy’ option to clean up objects on the cloud with improved performance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Reconcile performance enhancements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Improved transparent recall latency and throughput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1400" dirty="0">
              <a:solidFill>
                <a:srgbClr val="666666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Pre-migration support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Ability to migrate file to cloud while leaving it on the filesystem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Improved Scalability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Scale to larger number of files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RAS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Immediate event notification to Scale GUI and </a:t>
            </a:r>
            <a:r>
              <a:rPr lang="en-US" sz="1400" dirty="0" err="1">
                <a:solidFill>
                  <a:srgbClr val="666666"/>
                </a:solidFill>
              </a:rPr>
              <a:t>mmhealth</a:t>
            </a:r>
            <a:r>
              <a:rPr lang="en-US" sz="1400" dirty="0">
                <a:solidFill>
                  <a:srgbClr val="666666"/>
                </a:solidFill>
              </a:rPr>
              <a:t> CLI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7104" y="781553"/>
            <a:ext cx="336605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WORM Storage support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Support for WORM-like storage leveraging </a:t>
            </a:r>
            <a:r>
              <a:rPr lang="en-US" sz="1400" dirty="0" err="1">
                <a:solidFill>
                  <a:srgbClr val="666666"/>
                </a:solidFill>
              </a:rPr>
              <a:t>SnapLock</a:t>
            </a:r>
            <a:r>
              <a:rPr lang="en-US" sz="1400" dirty="0">
                <a:solidFill>
                  <a:srgbClr val="666666"/>
                </a:solidFill>
              </a:rPr>
              <a:t>® compatible interface on Spectrum Scale, immutable </a:t>
            </a:r>
            <a:r>
              <a:rPr lang="en-US" sz="1400" dirty="0" err="1">
                <a:solidFill>
                  <a:srgbClr val="666666"/>
                </a:solidFill>
              </a:rPr>
              <a:t>filesets</a:t>
            </a:r>
            <a:r>
              <a:rPr lang="en-US" sz="1400" dirty="0">
                <a:solidFill>
                  <a:srgbClr val="666666"/>
                </a:solidFill>
              </a:rPr>
              <a:t> and Locked Vaults on IBM Cloud Object Storage (previously Cleversafe)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rgbClr val="7030A0"/>
                </a:solidFill>
              </a:rPr>
              <a:t>Platform Support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Power Linux (Little Endian) support</a:t>
            </a:r>
          </a:p>
          <a:p>
            <a:pPr marL="350838" lvl="1" indent="-169863">
              <a:spcBef>
                <a:spcPts val="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400" dirty="0">
                <a:solidFill>
                  <a:srgbClr val="666666"/>
                </a:solidFill>
              </a:rPr>
              <a:t>RHEL 7.3 on x86_64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1227" y="4480984"/>
            <a:ext cx="3884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err="1"/>
              <a:t>SnapLock</a:t>
            </a:r>
            <a:r>
              <a:rPr lang="en-US" sz="900" dirty="0"/>
              <a:t>®  is a registered trademark of NetApp</a:t>
            </a:r>
          </a:p>
        </p:txBody>
      </p:sp>
    </p:spTree>
    <p:extLst>
      <p:ext uri="{BB962C8B-B14F-4D97-AF65-F5344CB8AC3E}">
        <p14:creationId xmlns:p14="http://schemas.microsoft.com/office/powerpoint/2010/main" val="13043242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51" y="278607"/>
            <a:ext cx="8887949" cy="553998"/>
          </a:xfrm>
        </p:spPr>
        <p:txBody>
          <a:bodyPr/>
          <a:lstStyle/>
          <a:p>
            <a:r>
              <a:rPr lang="en-US" dirty="0"/>
              <a:t>WORM Solution using Spectrum Scale Immutability, Transparent Cloud </a:t>
            </a:r>
            <a:r>
              <a:rPr lang="en-US" dirty="0" err="1"/>
              <a:t>Tiering</a:t>
            </a:r>
            <a:r>
              <a:rPr lang="en-US" dirty="0"/>
              <a:t> and Locked Vaults on IBM Cloud Object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kern="0">
                <a:latin typeface="Adobe Arabic" pitchFamily="18" charset="-78"/>
              </a:rPr>
              <a:t>|	</a:t>
            </a:r>
            <a:fld id="{98B367AA-5497-4605-8FE1-31B1D8BC0D7C}" type="slidenum">
              <a:rPr lang="en-US" altLang="en-US" b="1" kern="0" smtClean="0">
                <a:solidFill>
                  <a:srgbClr val="FFFFFF"/>
                </a:solidFill>
                <a:latin typeface="Arial" pitchFamily="34" charset="0"/>
              </a:rPr>
              <a:pPr fontAlgn="auto">
                <a:spcAft>
                  <a:spcPts val="0"/>
                </a:spcAft>
                <a:defRPr/>
              </a:pPr>
              <a:t>8</a:t>
            </a:fld>
            <a:endParaRPr lang="en-US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Rounded Rectangle 18"/>
          <p:cNvSpPr>
            <a:spLocks noChangeArrowheads="1"/>
          </p:cNvSpPr>
          <p:nvPr/>
        </p:nvSpPr>
        <p:spPr bwMode="auto">
          <a:xfrm>
            <a:off x="337072" y="2364666"/>
            <a:ext cx="3716538" cy="1544943"/>
          </a:xfrm>
          <a:prstGeom prst="roundRect">
            <a:avLst>
              <a:gd name="adj" fmla="val 16667"/>
            </a:avLst>
          </a:prstGeom>
          <a:solidFill>
            <a:srgbClr val="FFCC66">
              <a:alpha val="66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8098" tIns="38098" rIns="38098" bIns="38098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Rounded Rectangle 24"/>
          <p:cNvSpPr>
            <a:spLocks noChangeArrowheads="1"/>
          </p:cNvSpPr>
          <p:nvPr/>
        </p:nvSpPr>
        <p:spPr bwMode="auto">
          <a:xfrm>
            <a:off x="437939" y="2393687"/>
            <a:ext cx="1075672" cy="32923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45720"/>
          <a:lstStyle/>
          <a:p>
            <a:pPr algn="ctr">
              <a:buNone/>
            </a:pPr>
            <a:r>
              <a:rPr lang="en-US" sz="1300" dirty="0">
                <a:solidFill>
                  <a:schemeClr val="tx1"/>
                </a:solidFill>
              </a:rPr>
              <a:t>POSIX</a:t>
            </a:r>
          </a:p>
        </p:txBody>
      </p:sp>
      <p:sp>
        <p:nvSpPr>
          <p:cNvPr id="6" name="Rounded Rectangle 24"/>
          <p:cNvSpPr>
            <a:spLocks noChangeArrowheads="1"/>
          </p:cNvSpPr>
          <p:nvPr/>
        </p:nvSpPr>
        <p:spPr bwMode="auto">
          <a:xfrm>
            <a:off x="1666744" y="2408198"/>
            <a:ext cx="1075672" cy="32923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45720"/>
          <a:lstStyle/>
          <a:p>
            <a:pPr algn="ctr">
              <a:buNone/>
            </a:pPr>
            <a:r>
              <a:rPr lang="en-US" sz="1300" dirty="0">
                <a:solidFill>
                  <a:schemeClr val="tx1"/>
                </a:solidFill>
              </a:rPr>
              <a:t>NFS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7" name="Rounded Rectangle 24"/>
          <p:cNvSpPr>
            <a:spLocks noChangeArrowheads="1"/>
          </p:cNvSpPr>
          <p:nvPr/>
        </p:nvSpPr>
        <p:spPr bwMode="auto">
          <a:xfrm>
            <a:off x="2881383" y="2408198"/>
            <a:ext cx="1075672" cy="32923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720" rIns="45720"/>
          <a:lstStyle/>
          <a:p>
            <a:pPr algn="ctr">
              <a:buNone/>
            </a:pPr>
            <a:r>
              <a:rPr lang="en-US" sz="1300" dirty="0">
                <a:solidFill>
                  <a:schemeClr val="tx1"/>
                </a:solidFill>
              </a:rPr>
              <a:t>SMB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939" y="2784592"/>
            <a:ext cx="3519116" cy="257645"/>
          </a:xfrm>
          <a:prstGeom prst="rect">
            <a:avLst/>
          </a:prstGeom>
          <a:solidFill>
            <a:srgbClr val="76B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en-US" sz="1400" dirty="0"/>
              <a:t>Spectrum Scale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5022" y="3513027"/>
            <a:ext cx="3519116" cy="3175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1100" dirty="0">
                <a:latin typeface="Arial" panose="020B0604020202020204" pitchFamily="34" charset="0"/>
              </a:rPr>
              <a:t>Transparent Cloud Tiering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457238" y="3146061"/>
            <a:ext cx="927101" cy="274537"/>
          </a:xfrm>
          <a:prstGeom prst="round2Same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900" dirty="0">
                <a:latin typeface="Arial" panose="020B0604020202020204" pitchFamily="34" charset="0"/>
              </a:rPr>
              <a:t>Immutable Fileset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1675856" y="3141112"/>
            <a:ext cx="927101" cy="288810"/>
          </a:xfrm>
          <a:prstGeom prst="round2Same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900" dirty="0">
                <a:latin typeface="Arial" panose="020B0604020202020204" pitchFamily="34" charset="0"/>
              </a:rPr>
              <a:t>Immutable Fileset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2939054" y="3146790"/>
            <a:ext cx="927101" cy="288810"/>
          </a:xfrm>
          <a:prstGeom prst="round2Same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spcBef>
                <a:spcPts val="0"/>
              </a:spcBef>
              <a:buNone/>
            </a:pPr>
            <a:r>
              <a:rPr lang="en-US" sz="900" dirty="0">
                <a:latin typeface="Arial" panose="020B0604020202020204" pitchFamily="34" charset="0"/>
              </a:rPr>
              <a:t>Other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900" dirty="0">
                <a:latin typeface="Arial" panose="020B0604020202020204" pitchFamily="34" charset="0"/>
              </a:rPr>
              <a:t>Filesets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5022" y="1257300"/>
            <a:ext cx="1664334" cy="49876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1100" dirty="0">
                <a:latin typeface="Arial" panose="020B0604020202020204" pitchFamily="34" charset="0"/>
              </a:rPr>
              <a:t>Archiving applications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050060" y="1797627"/>
            <a:ext cx="224531" cy="5670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062" y="1869257"/>
            <a:ext cx="13916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 err="1"/>
              <a:t>SnapLock</a:t>
            </a:r>
            <a:r>
              <a:rPr lang="en-US" sz="1050" dirty="0"/>
              <a:t>®  compatible behavior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685618" y="1792300"/>
            <a:ext cx="224531" cy="5670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456889" y="1798482"/>
            <a:ext cx="224531" cy="5670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06939" y="1799727"/>
            <a:ext cx="224531" cy="56704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062" y="4401962"/>
            <a:ext cx="3884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err="1"/>
              <a:t>SnapLock</a:t>
            </a:r>
            <a:r>
              <a:rPr lang="en-US" sz="900" dirty="0"/>
              <a:t>®  is a registered trademark of NetApp</a:t>
            </a:r>
          </a:p>
        </p:txBody>
      </p:sp>
      <p:sp>
        <p:nvSpPr>
          <p:cNvPr id="20" name="Up-Down Arrow 19"/>
          <p:cNvSpPr/>
          <p:nvPr/>
        </p:nvSpPr>
        <p:spPr>
          <a:xfrm rot="16200000">
            <a:off x="4953712" y="2716347"/>
            <a:ext cx="452075" cy="1963643"/>
          </a:xfrm>
          <a:prstGeom prst="upDownArrow">
            <a:avLst>
              <a:gd name="adj1" fmla="val 50000"/>
              <a:gd name="adj2" fmla="val 9288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lIns="76197" tIns="38098" rIns="76197" bIns="38098"/>
          <a:lstStyle/>
          <a:p>
            <a:pPr algn="ctr"/>
            <a:endParaRPr lang="en-US" sz="2300" b="1" dirty="0">
              <a:solidFill>
                <a:sysClr val="windowText" lastClr="000000"/>
              </a:solidFill>
              <a:latin typeface="Arial"/>
              <a:cs typeface="Arial" pitchFamily="-1" charset="0"/>
            </a:endParaRPr>
          </a:p>
        </p:txBody>
      </p:sp>
      <p:pic>
        <p:nvPicPr>
          <p:cNvPr id="21" name="Picture 20" descr="Screen Shot 2015-06-11 at 9.5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20" y="2386561"/>
            <a:ext cx="2874456" cy="15352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95685" y="3794899"/>
            <a:ext cx="9149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/>
              <a:t>On premise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57835" y="2992440"/>
            <a:ext cx="16037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/>
              <a:t>Security handshake &amp; authentication via client certificates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99" y="2862625"/>
            <a:ext cx="1189942" cy="3040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32892" y="3531783"/>
            <a:ext cx="106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700" dirty="0"/>
              <a:t>HTTPS  Protocol</a:t>
            </a:r>
          </a:p>
          <a:p>
            <a:pPr>
              <a:spcBef>
                <a:spcPts val="0"/>
              </a:spcBef>
              <a:buNone/>
            </a:pPr>
            <a:r>
              <a:rPr lang="en-US" sz="700" dirty="0"/>
              <a:t>S3 Compatible API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392" y="3907954"/>
            <a:ext cx="9149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dirty="0"/>
              <a:t>On premise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02000" y="3355301"/>
            <a:ext cx="650853" cy="257645"/>
          </a:xfrm>
          <a:prstGeom prst="roundRect">
            <a:avLst/>
          </a:prstGeom>
          <a:ln>
            <a:solidFill>
              <a:srgbClr val="F57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1050" dirty="0">
                <a:latin typeface="Arial" panose="020B0604020202020204" pitchFamily="34" charset="0"/>
              </a:rPr>
              <a:t>Locked Vaults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2648" y="941550"/>
            <a:ext cx="45899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/>
              <a:t>Key Solution Components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SnapLock</a:t>
            </a:r>
            <a:r>
              <a:rPr lang="en-US" sz="1200" dirty="0"/>
              <a:t> compatible interface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Immutable files stored on immutable </a:t>
            </a:r>
            <a:r>
              <a:rPr lang="en-US" sz="1200" dirty="0" err="1"/>
              <a:t>filesets</a:t>
            </a:r>
            <a:r>
              <a:rPr lang="en-US" sz="1200" dirty="0"/>
              <a:t> on Scale (supports retention period, indefinite hold)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Transparent Cloud </a:t>
            </a:r>
            <a:r>
              <a:rPr lang="en-US" sz="1200" dirty="0" err="1"/>
              <a:t>Tiering</a:t>
            </a:r>
            <a:r>
              <a:rPr lang="en-US" sz="1200" dirty="0"/>
              <a:t> support to tier data to Locked Vaults on Cloud Object Storage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37644" y="3267983"/>
            <a:ext cx="650853" cy="257645"/>
          </a:xfrm>
          <a:prstGeom prst="roundRect">
            <a:avLst/>
          </a:prstGeom>
          <a:ln>
            <a:solidFill>
              <a:srgbClr val="F57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endParaRPr lang="en-US" sz="1050" dirty="0">
              <a:latin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73562" y="1265641"/>
            <a:ext cx="1664334" cy="4987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1100" dirty="0">
                <a:latin typeface="Arial" panose="020B0604020202020204" pitchFamily="34" charset="0"/>
              </a:rPr>
              <a:t>Other applications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81767" y="3341445"/>
            <a:ext cx="650853" cy="257645"/>
          </a:xfrm>
          <a:prstGeom prst="roundRect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r>
              <a:rPr lang="en-US" sz="1050" dirty="0">
                <a:latin typeface="Arial" panose="020B0604020202020204" pitchFamily="34" charset="0"/>
              </a:rPr>
              <a:t>Other Vaults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17411" y="3254127"/>
            <a:ext cx="650853" cy="257645"/>
          </a:xfrm>
          <a:prstGeom prst="roundRect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6" rIns="91433" bIns="45716" rtlCol="0" anchor="ctr"/>
          <a:lstStyle/>
          <a:p>
            <a:pPr algn="ctr">
              <a:buNone/>
            </a:pPr>
            <a:endParaRPr lang="en-US" sz="10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849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2"/>
          <p:cNvSpPr>
            <a:spLocks/>
          </p:cNvSpPr>
          <p:nvPr/>
        </p:nvSpPr>
        <p:spPr bwMode="auto">
          <a:xfrm>
            <a:off x="2375083" y="883608"/>
            <a:ext cx="2098057" cy="45796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object 12"/>
          <p:cNvSpPr>
            <a:spLocks/>
          </p:cNvSpPr>
          <p:nvPr/>
        </p:nvSpPr>
        <p:spPr bwMode="auto">
          <a:xfrm>
            <a:off x="4560258" y="883608"/>
            <a:ext cx="2098057" cy="45796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object 12"/>
          <p:cNvSpPr>
            <a:spLocks/>
          </p:cNvSpPr>
          <p:nvPr/>
        </p:nvSpPr>
        <p:spPr bwMode="auto">
          <a:xfrm>
            <a:off x="6759388" y="883608"/>
            <a:ext cx="2098057" cy="45796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object 12"/>
          <p:cNvSpPr>
            <a:spLocks/>
          </p:cNvSpPr>
          <p:nvPr/>
        </p:nvSpPr>
        <p:spPr bwMode="auto">
          <a:xfrm>
            <a:off x="189908" y="883608"/>
            <a:ext cx="2098057" cy="457968"/>
          </a:xfrm>
          <a:custGeom>
            <a:avLst/>
            <a:gdLst>
              <a:gd name="T0" fmla="*/ 0 w 20104100"/>
              <a:gd name="T1" fmla="*/ 793277 h 785495"/>
              <a:gd name="T2" fmla="*/ 20104099 w 20104100"/>
              <a:gd name="T3" fmla="*/ 793277 h 785495"/>
              <a:gd name="T4" fmla="*/ 20104099 w 20104100"/>
              <a:gd name="T5" fmla="*/ 0 h 785495"/>
              <a:gd name="T6" fmla="*/ 0 w 20104100"/>
              <a:gd name="T7" fmla="*/ 0 h 785495"/>
              <a:gd name="T8" fmla="*/ 0 w 20104100"/>
              <a:gd name="T9" fmla="*/ 793277 h 785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785495">
                <a:moveTo>
                  <a:pt x="0" y="785316"/>
                </a:moveTo>
                <a:lnTo>
                  <a:pt x="20104099" y="785316"/>
                </a:lnTo>
                <a:lnTo>
                  <a:pt x="20104099" y="0"/>
                </a:lnTo>
                <a:lnTo>
                  <a:pt x="0" y="0"/>
                </a:lnTo>
                <a:lnTo>
                  <a:pt x="0" y="7853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207928">
              <a:spcBef>
                <a:spcPct val="0"/>
              </a:spcBef>
              <a:buClrTx/>
              <a:buFontTx/>
              <a:buNone/>
            </a:pPr>
            <a:endParaRPr 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280" y="1383579"/>
            <a:ext cx="2103120" cy="2986679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79780" y="1383579"/>
            <a:ext cx="2103120" cy="2986679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3280" y="1383579"/>
            <a:ext cx="2103120" cy="2986679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66781" y="1383579"/>
            <a:ext cx="2103120" cy="2986679"/>
          </a:xfrm>
          <a:prstGeom prst="rect">
            <a:avLst/>
          </a:prstGeom>
          <a:solidFill>
            <a:srgbClr val="E2E2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56052" y="278608"/>
            <a:ext cx="8887949" cy="332399"/>
          </a:xfrm>
          <a:noFill/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IBM Spectrum Scale Features &amp; Benefits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3104" y="928130"/>
            <a:ext cx="2088487" cy="37164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chemeClr val="tx1"/>
              </a:buClr>
              <a:buNone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Storage management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at scale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3" y="1497593"/>
            <a:ext cx="2005039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200" dirty="0"/>
              <a:t>Unified File, Object &amp; HDFS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Distributed metadata &amp; </a:t>
            </a:r>
            <a:br>
              <a:rPr lang="en-US" sz="1200" dirty="0"/>
            </a:br>
            <a:r>
              <a:rPr lang="en-US" sz="1200" dirty="0"/>
              <a:t>     high-speed scanning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1 Billion Files &amp; </a:t>
            </a:r>
            <a:br>
              <a:rPr lang="en-US" sz="1200" dirty="0"/>
            </a:br>
            <a:r>
              <a:rPr lang="en-US" sz="1200" dirty="0"/>
              <a:t>     yottabytes of data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Multi-cluster management with Spectrum Control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New GUI &amp; </a:t>
            </a:r>
            <a:br>
              <a:rPr lang="en-US" sz="1200" dirty="0"/>
            </a:br>
            <a:r>
              <a:rPr lang="en-US" sz="1200" dirty="0"/>
              <a:t>     health monitoring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Task prioritization with QoS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391019" y="928130"/>
            <a:ext cx="2088487" cy="37164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chemeClr val="tx1"/>
              </a:buClr>
              <a:buNone/>
            </a:pPr>
            <a: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Store everywhere. </a:t>
            </a:r>
            <a:b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Run anywhere.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2821" y="1538089"/>
            <a:ext cx="1848309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200" dirty="0"/>
              <a:t>Advanced routing with latency awareness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Read or Write Caching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Active File Management for WAN deployments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Snapshots, Sync or </a:t>
            </a:r>
            <a:r>
              <a:rPr lang="en-US" sz="1200" dirty="0" err="1"/>
              <a:t>Async</a:t>
            </a:r>
            <a:r>
              <a:rPr lang="en-US" sz="1200" dirty="0"/>
              <a:t> DR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Single cluster or federated clusters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6989" y="928130"/>
            <a:ext cx="2088487" cy="37164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chemeClr val="tx1"/>
              </a:buClr>
              <a:buNone/>
            </a:pPr>
            <a: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Improve data</a:t>
            </a:r>
            <a:b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economics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4813" y="1445757"/>
            <a:ext cx="2041587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200" dirty="0"/>
              <a:t>Policy based automated File Placement Optimization 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Policy driven compression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Data protection with erasure code, end to end check sum and replication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Native Encryption and Secure Erase compliance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Incorporate and share flash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Leading performance for Backup billions of files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6777589" y="926086"/>
            <a:ext cx="2088487" cy="37164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chemeClr val="tx1"/>
              </a:buClr>
              <a:buNone/>
            </a:pPr>
            <a: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Software Defined</a:t>
            </a:r>
            <a:b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</a:br>
            <a:r>
              <a:rPr lang="en-US" sz="1400" b="1" kern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ＭＳ Ｐゴシック" charset="0"/>
              </a:rPr>
              <a:t>Open Platform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4642" y="1497594"/>
            <a:ext cx="1992175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200" dirty="0"/>
              <a:t>Heterogeneous commodity storage:  flash, disk, &amp; tape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Software, appliance or Cloud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File/Object In/Out with OpenStack SWIFT &amp; S3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Transparent native HDFS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 err="1"/>
              <a:t>Openstack</a:t>
            </a:r>
            <a:r>
              <a:rPr lang="en-US" sz="1200" dirty="0"/>
              <a:t> support</a:t>
            </a:r>
          </a:p>
          <a:p>
            <a:pPr>
              <a:spcAft>
                <a:spcPts val="600"/>
              </a:spcAft>
              <a:buNone/>
            </a:pPr>
            <a:r>
              <a:rPr lang="en-US" sz="1200" dirty="0"/>
              <a:t>REST API management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5776" marR="0" lvl="0" indent="0" defTabSz="2079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959" algn="l"/>
              </a:tabLst>
              <a:defRPr/>
            </a:pPr>
            <a:r>
              <a:rPr kumimoji="0" lang="en-US" altLang="en-US" sz="600" b="0" i="0" u="none" strike="noStrike" kern="0" cap="none" spc="0" normalizeH="0" baseline="0" noProof="0">
                <a:ln>
                  <a:noFill/>
                </a:ln>
                <a:solidFill>
                  <a:srgbClr val="0078AB"/>
                </a:solidFill>
                <a:effectLst/>
                <a:uLnTx/>
                <a:uFillTx/>
                <a:latin typeface="LubalinforIBM-Book" charset="0"/>
              </a:rPr>
              <a:t>|	</a:t>
            </a:r>
            <a:fld id="{98B367AA-5497-4605-8FE1-31B1D8BC0D7C}" type="slidenum">
              <a:rPr kumimoji="0" lang="en-US" altLang="en-US" sz="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Neue for IBM" pitchFamily="-84" charset="0"/>
              </a:rPr>
              <a:pPr marL="5776" marR="0" lvl="0" indent="0" defTabSz="2079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959" algn="l"/>
                </a:tabLst>
                <a:defRPr/>
              </a:pPr>
              <a:t>9</a:t>
            </a:fld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Neue for IBM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734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BM Systems Template 12/8/15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3D1F5"/>
      </a:accent1>
      <a:accent2>
        <a:srgbClr val="00649D"/>
      </a:accent2>
      <a:accent3>
        <a:srgbClr val="FFFFFF"/>
      </a:accent3>
      <a:accent4>
        <a:srgbClr val="000000"/>
      </a:accent4>
      <a:accent5>
        <a:srgbClr val="C1E5F9"/>
      </a:accent5>
      <a:accent6>
        <a:srgbClr val="005A8E"/>
      </a:accent6>
      <a:hlink>
        <a:srgbClr val="00649D"/>
      </a:hlink>
      <a:folHlink>
        <a:srgbClr val="00649D"/>
      </a:folHlink>
    </a:clrScheme>
    <a:fontScheme name="Expert_integrated_systems_PureSystems_PPT_template_white_standard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lIns="91433" tIns="45716" rIns="91433" bIns="45716" rtlCol="0" anchor="ctr"/>
      <a:lstStyle>
        <a:defPPr algn="ctr">
          <a:defRPr sz="1100" dirty="0">
            <a:latin typeface="Arial" panose="020B0604020202020204" pitchFamily="34" charset="0"/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t_integrated_systems_PureSystems_PPT_template_white_standard_V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3D1F5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C1E5F9"/>
        </a:accent5>
        <a:accent6>
          <a:srgbClr val="005A8E"/>
        </a:accent6>
        <a:hlink>
          <a:srgbClr val="B8006E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O1601c_ArialGlobalSuitePresentation" id="{C8B01EFD-A13C-2745-896F-963BFC65FBA7}" vid="{1285B86A-C082-BB45-A448-6E955C1EA687}"/>
    </a:ext>
  </a:extLst>
</a:theme>
</file>

<file path=ppt/theme/theme2.xml><?xml version="1.0" encoding="utf-8"?>
<a:theme xmlns:a="http://schemas.openxmlformats.org/drawingml/2006/main" name="IBM Storage 2017">
  <a:themeElements>
    <a:clrScheme name="IBM Storage 2017">
      <a:dk1>
        <a:srgbClr val="AEAEAE"/>
      </a:dk1>
      <a:lt1>
        <a:srgbClr val="E0E0E0"/>
      </a:lt1>
      <a:dk2>
        <a:srgbClr val="323232"/>
      </a:dk2>
      <a:lt2>
        <a:srgbClr val="5A5A5A"/>
      </a:lt2>
      <a:accent1>
        <a:srgbClr val="7A157C"/>
      </a:accent1>
      <a:accent2>
        <a:srgbClr val="00BFFF"/>
      </a:accent2>
      <a:accent3>
        <a:srgbClr val="33DE7D"/>
      </a:accent3>
      <a:accent4>
        <a:srgbClr val="5596E6"/>
      </a:accent4>
      <a:accent5>
        <a:srgbClr val="5AAAFA"/>
      </a:accent5>
      <a:accent6>
        <a:srgbClr val="7CC7FF"/>
      </a:accent6>
      <a:hlink>
        <a:srgbClr val="B3B3B3"/>
      </a:hlink>
      <a:folHlink>
        <a:srgbClr val="E0E0E0"/>
      </a:folHlink>
    </a:clrScheme>
    <a:fontScheme name="IBM Storage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 Storage 2017" id="{E2F2C8CF-5146-4D78-A8BE-B3A460A090CD}" vid="{14BB26EE-C819-424E-BA24-4722BD94A0B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System_POV_Arial</Template>
  <TotalTime>557</TotalTime>
  <Words>1220</Words>
  <Application>Microsoft Office PowerPoint</Application>
  <PresentationFormat>On-screen Show (16:9)</PresentationFormat>
  <Paragraphs>233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ＭＳ Ｐゴシック</vt:lpstr>
      <vt:lpstr>Adobe Arabic</vt:lpstr>
      <vt:lpstr>Arial</vt:lpstr>
      <vt:lpstr>Calibri</vt:lpstr>
      <vt:lpstr>HelvNeue for IBM</vt:lpstr>
      <vt:lpstr>LubalinforIBM-Book</vt:lpstr>
      <vt:lpstr>LubalinforIBM-Demi</vt:lpstr>
      <vt:lpstr>Wingdings</vt:lpstr>
      <vt:lpstr>IBM Systems Template 12/8/15</vt:lpstr>
      <vt:lpstr>IBM Storage 2017</vt:lpstr>
      <vt:lpstr>Transparent Cloud Tiering</vt:lpstr>
      <vt:lpstr>IBM Spectrum Scale: Transparent Cloud Tiering Single namespace and control of data placement for hybrid cloud </vt:lpstr>
      <vt:lpstr>IBM Spectrum Scale: Cloud Data Sharing Policy-driven data movement for hybrid cloud </vt:lpstr>
      <vt:lpstr>Current Supported Scaling as of Release 4.2.2</vt:lpstr>
      <vt:lpstr>Multi-Site Transparent Cloud Tiering with Stretch Clusters</vt:lpstr>
      <vt:lpstr>WORM Solution using Scale Immutability, Transparent Cloud Tiering and  IBM Cloud Object Storage Locked Vaults </vt:lpstr>
      <vt:lpstr>Transparent Cloud Tiering with Spectrum Scale for Release 4.2.3</vt:lpstr>
      <vt:lpstr>WORM Solution using Spectrum Scale Immutability, Transparent Cloud Tiering and Locked Vaults on IBM Cloud Object Storage</vt:lpstr>
      <vt:lpstr>IBM Spectrum Scale Features &amp; Benefits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O'FLAHERTY</dc:creator>
  <cp:lastModifiedBy>Rob Basham</cp:lastModifiedBy>
  <cp:revision>23</cp:revision>
  <dcterms:created xsi:type="dcterms:W3CDTF">2016-12-05T15:02:43Z</dcterms:created>
  <dcterms:modified xsi:type="dcterms:W3CDTF">2017-03-09T20:36:32Z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000800f0550000000000010250300207f8000400038000</vt:lpwstr>
  </property>
</Properties>
</file>